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0" r:id="rId2"/>
    <p:sldId id="262" r:id="rId3"/>
    <p:sldId id="263" r:id="rId4"/>
    <p:sldId id="441" r:id="rId5"/>
    <p:sldId id="486" r:id="rId6"/>
    <p:sldId id="459" r:id="rId7"/>
    <p:sldId id="274" r:id="rId8"/>
    <p:sldId id="508" r:id="rId9"/>
    <p:sldId id="501" r:id="rId10"/>
    <p:sldId id="504" r:id="rId11"/>
    <p:sldId id="507" r:id="rId12"/>
    <p:sldId id="509" r:id="rId13"/>
    <p:sldId id="500" r:id="rId14"/>
    <p:sldId id="487" r:id="rId15"/>
    <p:sldId id="417" r:id="rId16"/>
    <p:sldId id="418" r:id="rId17"/>
    <p:sldId id="422" r:id="rId18"/>
    <p:sldId id="423" r:id="rId19"/>
    <p:sldId id="495" r:id="rId20"/>
    <p:sldId id="496" r:id="rId21"/>
    <p:sldId id="510" r:id="rId22"/>
    <p:sldId id="497" r:id="rId23"/>
    <p:sldId id="412" r:id="rId24"/>
    <p:sldId id="50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000"/>
    <a:srgbClr val="8D96D4"/>
    <a:srgbClr val="FF00FF"/>
    <a:srgbClr val="8818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7" autoAdjust="0"/>
    <p:restoredTop sz="86767" autoAdjust="0"/>
  </p:normalViewPr>
  <p:slideViewPr>
    <p:cSldViewPr snapToGrid="0" snapToObjects="1">
      <p:cViewPr varScale="1">
        <p:scale>
          <a:sx n="71" d="100"/>
          <a:sy n="71" d="100"/>
        </p:scale>
        <p:origin x="1176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4E256-DF8F-44BA-BCE2-07C5F22C2FEF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CCD18-91BD-4C6A-B545-0608757B6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24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33463-1312-4A59-A975-8943EE343DC3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26B11-2126-4E8D-A522-F3F677CA1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100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50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75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6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62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94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25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58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03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1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97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1987" name="Notes Placeholder 2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30" tIns="44865" rIns="89730" bIns="44865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fld id="{C13775E2-A919-4175-97C4-78F721158F04}" type="slidenum">
              <a:rPr lang="en-US" altLang="en-US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699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14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49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29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40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01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29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05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80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8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Copyright @ ANTS Laboratory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24" y="207514"/>
            <a:ext cx="2767173" cy="6744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496" y="207515"/>
            <a:ext cx="2786221" cy="6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84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@ ANTS Laboratory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2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@ ANTS Laboratory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00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@ ANTS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016000" y="1524000"/>
            <a:ext cx="10363200" cy="137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192881" marR="0" indent="-192881" algn="ctr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727200" y="4038600"/>
            <a:ext cx="8737600" cy="1600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192881" marR="0" indent="-192881" algn="ctr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13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D36B324-F05F-4290-9766-BFC8DDE16E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46344"/>
          </a:xfrm>
          <a:prstGeom prst="rect">
            <a:avLst/>
          </a:prstGeom>
        </p:spPr>
      </p:pic>
      <p:pic>
        <p:nvPicPr>
          <p:cNvPr id="11" name="Picture 3" descr="engineering-cullen-college-of-engineering-tertiary-white.png">
            <a:extLst>
              <a:ext uri="{FF2B5EF4-FFF2-40B4-BE49-F238E27FC236}">
                <a16:creationId xmlns:a16="http://schemas.microsoft.com/office/drawing/2014/main" id="{D2DED54C-100B-417E-8DBB-098DA976C7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39" y="6324600"/>
            <a:ext cx="6178524" cy="26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9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295" y="6230347"/>
            <a:ext cx="2014885" cy="4911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228213"/>
            <a:ext cx="2037568" cy="493262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10962580" cy="365125"/>
          </a:xfr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fld id="{61CD8911-B433-634A-8462-B3CDA1BC70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矩形 19">
            <a:extLst>
              <a:ext uri="{FF2B5EF4-FFF2-40B4-BE49-F238E27FC236}">
                <a16:creationId xmlns:a16="http://schemas.microsoft.com/office/drawing/2014/main" id="{84A65319-82A1-47FB-AE2C-DD777BA49AF4}"/>
              </a:ext>
            </a:extLst>
          </p:cNvPr>
          <p:cNvSpPr/>
          <p:nvPr userDrawn="1"/>
        </p:nvSpPr>
        <p:spPr>
          <a:xfrm>
            <a:off x="1" y="1167498"/>
            <a:ext cx="8891540" cy="140953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矩形 20">
            <a:extLst>
              <a:ext uri="{FF2B5EF4-FFF2-40B4-BE49-F238E27FC236}">
                <a16:creationId xmlns:a16="http://schemas.microsoft.com/office/drawing/2014/main" id="{D5826EB3-EE55-485B-A679-E9D8372122D2}"/>
              </a:ext>
            </a:extLst>
          </p:cNvPr>
          <p:cNvSpPr/>
          <p:nvPr userDrawn="1"/>
        </p:nvSpPr>
        <p:spPr>
          <a:xfrm>
            <a:off x="9027008" y="1167498"/>
            <a:ext cx="3164993" cy="140953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860210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@ ANTS Laboratory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@ ANTS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9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@ ANTS Laboratory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4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@ ANTS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9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@ ANTS Laboratory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65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@ ANTS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17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@ ANTS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92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@ ANTS Laboratory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4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mp"/><Relationship Id="rId3" Type="http://schemas.openxmlformats.org/officeDocument/2006/relationships/image" Target="../media/image21.tmp"/><Relationship Id="rId7" Type="http://schemas.openxmlformats.org/officeDocument/2006/relationships/image" Target="../media/image25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mp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tiff"/><Relationship Id="rId5" Type="http://schemas.openxmlformats.org/officeDocument/2006/relationships/image" Target="../media/image6.png"/><Relationship Id="rId10" Type="http://schemas.openxmlformats.org/officeDocument/2006/relationships/image" Target="../media/image11.tiff"/><Relationship Id="rId4" Type="http://schemas.microsoft.com/office/2007/relationships/hdphoto" Target="../media/hdphoto1.wdp"/><Relationship Id="rId9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9077" y="3415824"/>
            <a:ext cx="8273845" cy="610366"/>
          </a:xfrm>
        </p:spPr>
        <p:txBody>
          <a:bodyPr>
            <a:normAutofit fontScale="92500" lnSpcReduction="10000"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1600" dirty="0" err="1"/>
              <a:t>Qinbin</a:t>
            </a:r>
            <a:r>
              <a:rPr lang="en-US" altLang="zh-CN" sz="1600" dirty="0"/>
              <a:t> Li</a:t>
            </a:r>
            <a:r>
              <a:rPr lang="en-US" altLang="zh-CN" sz="1600" baseline="30000" dirty="0"/>
              <a:t>1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Bingsheng</a:t>
            </a:r>
            <a:r>
              <a:rPr lang="en-US" altLang="zh-CN" sz="1600" dirty="0"/>
              <a:t> He</a:t>
            </a:r>
            <a:r>
              <a:rPr lang="en-US" altLang="zh-CN" sz="1600" baseline="30000" dirty="0"/>
              <a:t>1</a:t>
            </a:r>
            <a:r>
              <a:rPr lang="en-US" altLang="zh-CN" sz="1600" dirty="0"/>
              <a:t>, and Dawn Song</a:t>
            </a:r>
            <a:r>
              <a:rPr lang="en-US" altLang="zh-CN" sz="1600" baseline="30000" dirty="0"/>
              <a:t>2</a:t>
            </a:r>
          </a:p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1800" baseline="30000" dirty="0"/>
              <a:t>1</a:t>
            </a:r>
            <a:r>
              <a:rPr lang="en-US" altLang="zh-CN" sz="1800" dirty="0">
                <a:latin typeface="Georgia" panose="02040502050405020303" pitchFamily="18" charset="0"/>
              </a:rPr>
              <a:t>National University of Singapore, </a:t>
            </a:r>
            <a:r>
              <a:rPr lang="en-US" altLang="zh-CN" sz="1800" baseline="30000" dirty="0"/>
              <a:t>2</a:t>
            </a:r>
            <a:r>
              <a:rPr lang="en-US" altLang="zh-CN" sz="1800" dirty="0">
                <a:latin typeface="Georgia" panose="02040502050405020303" pitchFamily="18" charset="0"/>
              </a:rPr>
              <a:t>UC Berkeley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@ ANTS Laboratory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00A772-83BB-440C-9ABF-9AAD0AD0EF8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63513" y="2422054"/>
            <a:ext cx="99094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Georgia" panose="02040502050405020303" pitchFamily="18" charset="0"/>
              </a:rPr>
              <a:t>Model-Contrastive Federated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8ADFB-7976-4BF8-8427-ED95583240ED}"/>
              </a:ext>
            </a:extLst>
          </p:cNvPr>
          <p:cNvSpPr txBox="1"/>
          <p:nvPr/>
        </p:nvSpPr>
        <p:spPr>
          <a:xfrm>
            <a:off x="4648200" y="4603832"/>
            <a:ext cx="3340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Presented by Rui Chen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3CF3C-199E-4B2D-AF6D-17A9EB178916}"/>
              </a:ext>
            </a:extLst>
          </p:cNvPr>
          <p:cNvSpPr txBox="1"/>
          <p:nvPr/>
        </p:nvSpPr>
        <p:spPr>
          <a:xfrm>
            <a:off x="3704561" y="5956241"/>
            <a:ext cx="47828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Georgia" panose="02040502050405020303" pitchFamily="18" charset="0"/>
              </a:rPr>
              <a:t>CVPR 2021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389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96B8-F879-4607-8AF7-0982F6C4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209149"/>
            <a:ext cx="10972800" cy="1143000"/>
          </a:xfrm>
        </p:spPr>
        <p:txBody>
          <a:bodyPr>
            <a:normAutofit/>
          </a:bodyPr>
          <a:lstStyle/>
          <a:p>
            <a:pPr marL="152318" algn="l"/>
            <a:r>
              <a:rPr lang="en-US" altLang="zh-CN" sz="4000" kern="0" dirty="0">
                <a:latin typeface="Georgia" panose="02040502050405020303" pitchFamily="18" charset="0"/>
              </a:rPr>
              <a:t>Model-Contrastive Federated Learning</a:t>
            </a:r>
            <a:endParaRPr lang="zh-CN" altLang="en-US" sz="4000" kern="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C5A83-E426-4C47-BCA5-045B2062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1C20D1-7544-44CD-87DF-855244E791F5}"/>
              </a:ext>
            </a:extLst>
          </p:cNvPr>
          <p:cNvSpPr txBox="1"/>
          <p:nvPr/>
        </p:nvSpPr>
        <p:spPr>
          <a:xfrm>
            <a:off x="511737" y="1533802"/>
            <a:ext cx="11190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FedAvg</a:t>
            </a:r>
            <a:r>
              <a:rPr lang="en-US" altLang="zh-CN" sz="2400" dirty="0"/>
              <a:t> global model can learn better than the local model.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0294A-7808-4683-8E2F-DCF8864011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96" b="11377"/>
          <a:stretch/>
        </p:blipFill>
        <p:spPr>
          <a:xfrm>
            <a:off x="3966532" y="2876012"/>
            <a:ext cx="3581502" cy="3174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79CD29-F92C-4D3D-8EEB-DC6C0BFB7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96" b="11377"/>
          <a:stretch/>
        </p:blipFill>
        <p:spPr>
          <a:xfrm>
            <a:off x="7977491" y="2876012"/>
            <a:ext cx="3581502" cy="317448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3BD69DE-EEB8-42B7-9E0F-B201E2F58C6E}"/>
              </a:ext>
            </a:extLst>
          </p:cNvPr>
          <p:cNvSpPr/>
          <p:nvPr/>
        </p:nvSpPr>
        <p:spPr>
          <a:xfrm>
            <a:off x="9265210" y="3196991"/>
            <a:ext cx="2436933" cy="2532526"/>
          </a:xfrm>
          <a:prstGeom prst="ellipse">
            <a:avLst/>
          </a:prstGeom>
          <a:noFill/>
          <a:ln w="28575">
            <a:solidFill>
              <a:srgbClr val="E2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0BB780-8BCB-4FFA-BFDC-A534A6A65843}"/>
              </a:ext>
            </a:extLst>
          </p:cNvPr>
          <p:cNvSpPr txBox="1"/>
          <p:nvPr/>
        </p:nvSpPr>
        <p:spPr>
          <a:xfrm>
            <a:off x="10025113" y="2670654"/>
            <a:ext cx="1605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E20000"/>
                </a:solidFill>
              </a:rPr>
              <a:t>divergence</a:t>
            </a:r>
            <a:endParaRPr lang="zh-CN" altLang="en-US" sz="2400" dirty="0">
              <a:solidFill>
                <a:srgbClr val="E2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8032B7-0F4C-40CF-9850-C828E7ECF4D1}"/>
              </a:ext>
            </a:extLst>
          </p:cNvPr>
          <p:cNvSpPr txBox="1"/>
          <p:nvPr/>
        </p:nvSpPr>
        <p:spPr>
          <a:xfrm>
            <a:off x="511737" y="2045582"/>
            <a:ext cx="99401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CN" dirty="0"/>
              <a:t>The local training phase even leads the model to learn a </a:t>
            </a:r>
            <a:r>
              <a:rPr lang="en-US" altLang="zh-CN" dirty="0">
                <a:solidFill>
                  <a:srgbClr val="E20000"/>
                </a:solidFill>
              </a:rPr>
              <a:t>worse representation.</a:t>
            </a:r>
            <a:endParaRPr lang="zh-CN" altLang="en-US" dirty="0">
              <a:solidFill>
                <a:srgbClr val="E2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7266FE-DFD5-4308-B2DD-958EC376C8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97" t="9678" r="3548" b="6758"/>
          <a:stretch/>
        </p:blipFill>
        <p:spPr>
          <a:xfrm>
            <a:off x="287541" y="3062813"/>
            <a:ext cx="3532175" cy="290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6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96B8-F879-4607-8AF7-0982F6C4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209149"/>
            <a:ext cx="10972800" cy="1143000"/>
          </a:xfrm>
        </p:spPr>
        <p:txBody>
          <a:bodyPr>
            <a:normAutofit/>
          </a:bodyPr>
          <a:lstStyle/>
          <a:p>
            <a:pPr marL="152318" algn="l"/>
            <a:r>
              <a:rPr lang="en-US" altLang="zh-CN" sz="4000" kern="0" dirty="0">
                <a:latin typeface="Georgia" panose="02040502050405020303" pitchFamily="18" charset="0"/>
              </a:rPr>
              <a:t>Model-Contrastive Federated Learning</a:t>
            </a:r>
            <a:endParaRPr lang="zh-CN" altLang="en-US" sz="4000" kern="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C5A83-E426-4C47-BCA5-045B2062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592BB-A1B7-4683-A78D-6353D07D65D4}"/>
              </a:ext>
            </a:extLst>
          </p:cNvPr>
          <p:cNvSpPr txBox="1"/>
          <p:nvPr/>
        </p:nvSpPr>
        <p:spPr>
          <a:xfrm>
            <a:off x="319145" y="1540227"/>
            <a:ext cx="11092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MOON aims to decrease the distance between the representation learned by the local model and the representation learned by the global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329E5E-4FC4-4C9F-8AE7-130D03605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96" b="11377"/>
          <a:stretch/>
        </p:blipFill>
        <p:spPr>
          <a:xfrm>
            <a:off x="2208147" y="2627425"/>
            <a:ext cx="2711560" cy="24034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8FC602-B344-4AF4-AF5D-016BFC0F6C18}"/>
              </a:ext>
            </a:extLst>
          </p:cNvPr>
          <p:cNvSpPr txBox="1"/>
          <p:nvPr/>
        </p:nvSpPr>
        <p:spPr>
          <a:xfrm>
            <a:off x="2311419" y="5242517"/>
            <a:ext cx="2282097" cy="461665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Positive model  </a:t>
            </a:r>
            <a:endParaRPr lang="zh-CN" alt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173B5D-A203-40E5-84D4-BC1D75DEA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96" b="11377"/>
          <a:stretch/>
        </p:blipFill>
        <p:spPr>
          <a:xfrm>
            <a:off x="6553173" y="2648608"/>
            <a:ext cx="2711561" cy="24034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299BDC-7534-4C0A-B227-613A8B6750C5}"/>
              </a:ext>
            </a:extLst>
          </p:cNvPr>
          <p:cNvSpPr txBox="1"/>
          <p:nvPr/>
        </p:nvSpPr>
        <p:spPr>
          <a:xfrm>
            <a:off x="6857838" y="5242517"/>
            <a:ext cx="2282097" cy="461665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Negative model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7394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96B8-F879-4607-8AF7-0982F6C4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209149"/>
            <a:ext cx="10972800" cy="1143000"/>
          </a:xfrm>
        </p:spPr>
        <p:txBody>
          <a:bodyPr>
            <a:normAutofit/>
          </a:bodyPr>
          <a:lstStyle/>
          <a:p>
            <a:pPr marL="152318" algn="l"/>
            <a:r>
              <a:rPr lang="en-US" altLang="zh-CN" sz="4000" kern="0" dirty="0">
                <a:latin typeface="Georgia" panose="02040502050405020303" pitchFamily="18" charset="0"/>
              </a:rPr>
              <a:t>Model-Contrastive Federated Learning</a:t>
            </a:r>
            <a:endParaRPr lang="zh-CN" altLang="en-US" sz="4000" kern="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C5A83-E426-4C47-BCA5-045B2062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93A09-DAF5-4E94-B5EB-80871E3FA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29"/>
          <a:stretch/>
        </p:blipFill>
        <p:spPr>
          <a:xfrm>
            <a:off x="1677399" y="2212690"/>
            <a:ext cx="3037229" cy="3284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9499A6-B326-4A03-B5E5-40410C841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29"/>
          <a:stretch/>
        </p:blipFill>
        <p:spPr>
          <a:xfrm>
            <a:off x="7096214" y="2156698"/>
            <a:ext cx="3037229" cy="32845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F6D27-8708-43E8-8EDE-5205B96E9988}"/>
              </a:ext>
            </a:extLst>
          </p:cNvPr>
          <p:cNvSpPr txBox="1"/>
          <p:nvPr/>
        </p:nvSpPr>
        <p:spPr>
          <a:xfrm>
            <a:off x="729343" y="5742107"/>
            <a:ext cx="9919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Here x denotes an image, w denotes a model, and R denotes the function to compute representation. 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7372E-CDD0-4D03-988C-3BDB6AC83F59}"/>
              </a:ext>
            </a:extLst>
          </p:cNvPr>
          <p:cNvSpPr txBox="1"/>
          <p:nvPr/>
        </p:nvSpPr>
        <p:spPr>
          <a:xfrm>
            <a:off x="3500685" y="4672809"/>
            <a:ext cx="1387365" cy="369332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Data sample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E552F-EF36-4AB2-9190-88BF0510C90D}"/>
              </a:ext>
            </a:extLst>
          </p:cNvPr>
          <p:cNvSpPr txBox="1"/>
          <p:nvPr/>
        </p:nvSpPr>
        <p:spPr>
          <a:xfrm>
            <a:off x="9014351" y="4616818"/>
            <a:ext cx="814553" cy="369332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C237F0-696C-4355-8EC9-57AC48BBB971}"/>
              </a:ext>
            </a:extLst>
          </p:cNvPr>
          <p:cNvSpPr txBox="1"/>
          <p:nvPr/>
        </p:nvSpPr>
        <p:spPr>
          <a:xfrm>
            <a:off x="1677399" y="1518214"/>
            <a:ext cx="3037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unsupervised learning </a:t>
            </a:r>
            <a:endParaRPr lang="zh-CN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D7729C-E82D-4A33-966A-8D135A874941}"/>
              </a:ext>
            </a:extLst>
          </p:cNvPr>
          <p:cNvSpPr txBox="1"/>
          <p:nvPr/>
        </p:nvSpPr>
        <p:spPr>
          <a:xfrm>
            <a:off x="7332883" y="1518214"/>
            <a:ext cx="2671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supervised learning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181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96B8-F879-4607-8AF7-0982F6C4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209149"/>
            <a:ext cx="10972800" cy="1143000"/>
          </a:xfrm>
        </p:spPr>
        <p:txBody>
          <a:bodyPr>
            <a:normAutofit/>
          </a:bodyPr>
          <a:lstStyle/>
          <a:p>
            <a:pPr marL="152318" algn="l"/>
            <a:r>
              <a:rPr lang="en-US" altLang="zh-CN" sz="4000" kern="0" dirty="0">
                <a:latin typeface="Georgia" panose="02040502050405020303" pitchFamily="18" charset="0"/>
              </a:rPr>
              <a:t>Model-Contrastive Federated Learning</a:t>
            </a:r>
            <a:endParaRPr lang="zh-CN" altLang="en-US" sz="4000" kern="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C5A83-E426-4C47-BCA5-045B2062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2118B7-93C8-4268-AA53-5F2501B05F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81"/>
          <a:stretch/>
        </p:blipFill>
        <p:spPr>
          <a:xfrm>
            <a:off x="-41582" y="1861822"/>
            <a:ext cx="4915001" cy="3710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8DC94C-EE4B-4D2C-B82C-236B72508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211" y="3415890"/>
            <a:ext cx="2080507" cy="3992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7D28D8-1D06-41BD-A274-16163CB5C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231" y="5283347"/>
            <a:ext cx="1479677" cy="4096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A54E22-28D8-40E1-AC19-FBD447F7DD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562" b="19924"/>
          <a:stretch/>
        </p:blipFill>
        <p:spPr>
          <a:xfrm>
            <a:off x="6427785" y="2580588"/>
            <a:ext cx="5528300" cy="6877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5280EA5-BBC5-4338-949B-B85B65730211}"/>
              </a:ext>
            </a:extLst>
          </p:cNvPr>
          <p:cNvSpPr txBox="1"/>
          <p:nvPr/>
        </p:nvSpPr>
        <p:spPr>
          <a:xfrm>
            <a:off x="6427785" y="2138197"/>
            <a:ext cx="2144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0" dirty="0"/>
              <a:t>Contrastive loss</a:t>
            </a:r>
            <a:endParaRPr lang="zh-CN" altLang="en-US" sz="2400" kern="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1325885-532D-4A79-A45D-D6A227D0C1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001" r="54294" b="8975"/>
          <a:stretch/>
        </p:blipFill>
        <p:spPr>
          <a:xfrm>
            <a:off x="6330885" y="4181534"/>
            <a:ext cx="2370901" cy="4475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EE41C68-DA8E-4F1C-9D3F-2B1C5569B4CD}"/>
              </a:ext>
            </a:extLst>
          </p:cNvPr>
          <p:cNvSpPr txBox="1"/>
          <p:nvPr/>
        </p:nvSpPr>
        <p:spPr>
          <a:xfrm>
            <a:off x="6516153" y="3678416"/>
            <a:ext cx="26481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0" dirty="0"/>
              <a:t>Novel Local Loss</a:t>
            </a:r>
            <a:endParaRPr lang="zh-CN" altLang="en-US" sz="2400" kern="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14324C-D818-45FE-A74E-8C82195CDE1C}"/>
              </a:ext>
            </a:extLst>
          </p:cNvPr>
          <p:cNvSpPr txBox="1"/>
          <p:nvPr/>
        </p:nvSpPr>
        <p:spPr>
          <a:xfrm>
            <a:off x="609750" y="5709153"/>
            <a:ext cx="8935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/>
              <a:t>Our approach is robust regardless of different amount of drifts.</a:t>
            </a:r>
            <a:endParaRPr lang="zh-CN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FC11F7-CA64-4BF0-BE96-E46164EC5E9A}"/>
              </a:ext>
            </a:extLst>
          </p:cNvPr>
          <p:cNvSpPr txBox="1"/>
          <p:nvPr/>
        </p:nvSpPr>
        <p:spPr>
          <a:xfrm>
            <a:off x="53444" y="1321768"/>
            <a:ext cx="29688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0" dirty="0"/>
              <a:t>Local training phase</a:t>
            </a:r>
            <a:endParaRPr lang="zh-CN" altLang="en-US" sz="2400" kern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9DD185D-DDFF-4AEE-B7EE-1960DABD8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86" t="6283" r="2009" b="71520"/>
          <a:stretch/>
        </p:blipFill>
        <p:spPr>
          <a:xfrm>
            <a:off x="10205546" y="1366300"/>
            <a:ext cx="1902372" cy="8798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B791FE-898B-4151-87CD-C197744533CD}"/>
              </a:ext>
            </a:extLst>
          </p:cNvPr>
          <p:cNvSpPr/>
          <p:nvPr/>
        </p:nvSpPr>
        <p:spPr>
          <a:xfrm>
            <a:off x="2794923" y="2093667"/>
            <a:ext cx="2144426" cy="8798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DA47BE-08F5-474A-8B80-BEBF587F4A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018"/>
          <a:stretch/>
        </p:blipFill>
        <p:spPr>
          <a:xfrm>
            <a:off x="3009836" y="2247202"/>
            <a:ext cx="2520600" cy="5145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F04939-B886-4877-8691-270CB2ED60A7}"/>
              </a:ext>
            </a:extLst>
          </p:cNvPr>
          <p:cNvSpPr txBox="1"/>
          <p:nvPr/>
        </p:nvSpPr>
        <p:spPr>
          <a:xfrm>
            <a:off x="4170945" y="1391581"/>
            <a:ext cx="19960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0" dirty="0"/>
              <a:t>Feature from last local model</a:t>
            </a:r>
            <a:endParaRPr lang="zh-CN" altLang="en-US" sz="2000" kern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37C8DB-6E9A-4779-8D03-6BD9C8D319FE}"/>
              </a:ext>
            </a:extLst>
          </p:cNvPr>
          <p:cNvSpPr txBox="1"/>
          <p:nvPr/>
        </p:nvSpPr>
        <p:spPr>
          <a:xfrm>
            <a:off x="3009836" y="3085688"/>
            <a:ext cx="32966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0" dirty="0"/>
              <a:t>Feature from global model</a:t>
            </a:r>
            <a:endParaRPr lang="zh-CN" altLang="en-US" sz="2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DE8090-5DD1-4C3D-B8F4-B1EE890E9D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402" t="30316"/>
          <a:stretch/>
        </p:blipFill>
        <p:spPr>
          <a:xfrm>
            <a:off x="8692565" y="4181534"/>
            <a:ext cx="2832162" cy="5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9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4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96B8-F879-4607-8AF7-0982F6C4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209149"/>
            <a:ext cx="10972800" cy="1143000"/>
          </a:xfrm>
        </p:spPr>
        <p:txBody>
          <a:bodyPr>
            <a:normAutofit/>
          </a:bodyPr>
          <a:lstStyle/>
          <a:p>
            <a:pPr marL="152318" algn="l"/>
            <a:r>
              <a:rPr lang="en-US" altLang="zh-CN" sz="4000" kern="0" dirty="0">
                <a:latin typeface="Georgia" panose="02040502050405020303" pitchFamily="18" charset="0"/>
              </a:rPr>
              <a:t>Model-Contrastive Federated Learning</a:t>
            </a:r>
            <a:endParaRPr lang="zh-CN" altLang="en-US" sz="4000" kern="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C5A83-E426-4C47-BCA5-045B2062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E60DC-6100-467E-A3C7-3CB8DD7E4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36" y="1352150"/>
            <a:ext cx="4319530" cy="3430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71FD0A-C1FA-43A0-A465-022E9143B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594" y="2113226"/>
            <a:ext cx="5500998" cy="41826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E509C9-A7C5-4B82-B65F-F39DBB665AAA}"/>
              </a:ext>
            </a:extLst>
          </p:cNvPr>
          <p:cNvSpPr/>
          <p:nvPr/>
        </p:nvSpPr>
        <p:spPr>
          <a:xfrm>
            <a:off x="1555531" y="3825766"/>
            <a:ext cx="2112579" cy="365125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846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820716"/>
            <a:ext cx="9848849" cy="4090267"/>
          </a:xfrm>
        </p:spPr>
        <p:txBody>
          <a:bodyPr>
            <a:normAutofit/>
          </a:bodyPr>
          <a:lstStyle/>
          <a:p>
            <a:pPr fontAlgn="auto">
              <a:spcBef>
                <a:spcPts val="0"/>
              </a:spcBef>
              <a:spcAft>
                <a:spcPts val="1800"/>
              </a:spcAft>
              <a:buClrTx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  <a:ea typeface="华文新魏" panose="02010800040101010101" pitchFamily="2" charset="-122"/>
              </a:rPr>
              <a:t>Motivation</a:t>
            </a:r>
          </a:p>
          <a:p>
            <a:pPr fontAlgn="auto">
              <a:spcBef>
                <a:spcPts val="0"/>
              </a:spcBef>
              <a:spcAft>
                <a:spcPts val="1800"/>
              </a:spcAft>
              <a:buClrTx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  <a:ea typeface="华文新魏" panose="02010800040101010101" pitchFamily="2" charset="-122"/>
              </a:rPr>
              <a:t>Model-Contrastive Federated Learning</a:t>
            </a:r>
          </a:p>
          <a:p>
            <a:pPr fontAlgn="auto">
              <a:spcBef>
                <a:spcPts val="0"/>
              </a:spcBef>
              <a:spcAft>
                <a:spcPts val="1800"/>
              </a:spcAft>
              <a:buClrTx/>
              <a:defRPr/>
            </a:pPr>
            <a:r>
              <a:rPr lang="en-US" altLang="zh-CN" dirty="0">
                <a:solidFill>
                  <a:srgbClr val="E20000"/>
                </a:solidFill>
                <a:latin typeface="Georgia" panose="02040502050405020303" pitchFamily="18" charset="0"/>
                <a:ea typeface="华文新魏" panose="02010800040101010101" pitchFamily="2" charset="-122"/>
              </a:rPr>
              <a:t>Experimental Results</a:t>
            </a:r>
          </a:p>
          <a:p>
            <a:pPr fontAlgn="auto">
              <a:spcBef>
                <a:spcPts val="0"/>
              </a:spcBef>
              <a:spcAft>
                <a:spcPts val="1800"/>
              </a:spcAft>
              <a:buClrTx/>
              <a:defRPr/>
            </a:pPr>
            <a:r>
              <a:rPr lang="en-US" altLang="zh-CN" dirty="0">
                <a:latin typeface="Georgia" panose="02040502050405020303" pitchFamily="18" charset="0"/>
                <a:ea typeface="华文新魏" panose="02010800040101010101" pitchFamily="2" charset="-122"/>
              </a:rPr>
              <a:t>Conclusion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marL="152318"/>
            <a:r>
              <a:rPr lang="en-US" altLang="zh-CN" dirty="0">
                <a:latin typeface="Georgia" panose="02040502050405020303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04486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F62BB-4DBE-4248-A679-4CF9FB44C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EE34779-AC73-443B-BE1A-5A52DE59460C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500729" y="21792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378" tIns="91378" rIns="91378" bIns="91378" numCol="1" rtlCol="0" anchor="ctr" anchorCtr="0" compatLnSpc="1">
            <a:prstTxWarp prst="textNoShape">
              <a:avLst/>
            </a:prstTxWarp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040" marR="0" lvl="0" indent="-104722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87521" marR="0" lvl="1" indent="-9248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922" marR="0" lvl="2" indent="-7616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2338" marR="0" lvl="3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5056" marR="0" lvl="4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»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87777" marR="0" lvl="5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30498" marR="0" lvl="6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73218" marR="0" lvl="7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15936" marR="0" lvl="8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52318" indent="0">
              <a:buNone/>
            </a:pPr>
            <a:r>
              <a:rPr lang="en-US" altLang="zh-CN" sz="4000" kern="0" dirty="0">
                <a:latin typeface="Georgia" panose="02040502050405020303" pitchFamily="18" charset="0"/>
              </a:rPr>
              <a:t>Experiment Setup</a:t>
            </a:r>
            <a:endParaRPr lang="zh-CN" altLang="en-US" sz="4000" kern="0" dirty="0"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66DA8-B51C-4EA6-8FA2-C212AEB8A728}"/>
              </a:ext>
            </a:extLst>
          </p:cNvPr>
          <p:cNvSpPr txBox="1"/>
          <p:nvPr/>
        </p:nvSpPr>
        <p:spPr>
          <a:xfrm>
            <a:off x="500729" y="1928409"/>
            <a:ext cx="1096258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We use </a:t>
            </a:r>
            <a:r>
              <a:rPr lang="en-US" altLang="zh-CN" sz="2400" dirty="0" err="1"/>
              <a:t>PyTorch</a:t>
            </a:r>
            <a:r>
              <a:rPr lang="en-US" altLang="zh-CN" sz="2400" dirty="0"/>
              <a:t> to implement MOON and the other baselines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Dataset: CIFAR10, CIFAR100, tiny-ImageNet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Encoder: CNN for CIFAR10; ResNet-50 for CIFAR100 &amp; tiny-ImageNet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Data partition: apply Dirichlet distribution (Dir(β)) to generate the non-IID data partition among parties.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A 2- layer MLP is used as the projection head.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Baseline: </a:t>
            </a:r>
            <a:r>
              <a:rPr lang="en-US" altLang="zh-CN" sz="2400" dirty="0" err="1"/>
              <a:t>FedAvg</a:t>
            </a:r>
            <a:r>
              <a:rPr lang="en-US" altLang="zh-CN" sz="2400" dirty="0"/>
              <a:t> ; </a:t>
            </a:r>
            <a:r>
              <a:rPr lang="en-US" altLang="zh-CN" sz="2400" dirty="0" err="1"/>
              <a:t>FedProx</a:t>
            </a:r>
            <a:r>
              <a:rPr lang="en-US" altLang="zh-CN" sz="2400" dirty="0"/>
              <a:t> ; SCAFFOLD and Local training</a:t>
            </a:r>
          </a:p>
        </p:txBody>
      </p:sp>
    </p:spTree>
    <p:extLst>
      <p:ext uri="{BB962C8B-B14F-4D97-AF65-F5344CB8AC3E}">
        <p14:creationId xmlns:p14="http://schemas.microsoft.com/office/powerpoint/2010/main" val="3283010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16DF3-160C-4FB1-B821-3750145E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A13C1E6-9675-4D84-B7FF-1F679F8248DC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609601" y="15212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378" tIns="91378" rIns="91378" bIns="91378" numCol="1" rtlCol="0" anchor="ctr" anchorCtr="0" compatLnSpc="1">
            <a:prstTxWarp prst="textNoShape">
              <a:avLst/>
            </a:prstTxWarp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040" marR="0" lvl="0" indent="-104722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87521" marR="0" lvl="1" indent="-9248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922" marR="0" lvl="2" indent="-7616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2338" marR="0" lvl="3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5056" marR="0" lvl="4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»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87777" marR="0" lvl="5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30498" marR="0" lvl="6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73218" marR="0" lvl="7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15936" marR="0" lvl="8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52318" indent="0">
              <a:buNone/>
            </a:pPr>
            <a:r>
              <a:rPr lang="en-US" altLang="zh-CN" sz="4000" dirty="0">
                <a:latin typeface="Georgia" panose="02040502050405020303" pitchFamily="18" charset="0"/>
              </a:rPr>
              <a:t>Performance evaluation</a:t>
            </a:r>
            <a:endParaRPr lang="zh-CN" altLang="en-US" sz="4000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8EB12-88D0-4E45-9F26-881DB6A81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753" y="1867431"/>
            <a:ext cx="7223171" cy="376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95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E9C88-28EF-4130-BB07-75B9C5CB0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FED28D3-FE25-4DAA-8F77-8D79F37EB761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347984" y="296357"/>
            <a:ext cx="891923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378" tIns="91378" rIns="91378" bIns="91378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152318" algn="l" eaLnBrk="0" fontAlgn="base" hangingPunct="0">
              <a:spcBef>
                <a:spcPts val="525"/>
              </a:spcBef>
              <a:buClr>
                <a:srgbClr val="000000"/>
              </a:buClr>
              <a:buSzPct val="100000"/>
              <a:buFont typeface="Arial"/>
            </a:pPr>
            <a:r>
              <a:rPr kumimoji="1" lang="en-US" altLang="zh-CN" sz="4000" dirty="0">
                <a:solidFill>
                  <a:srgbClr val="000000"/>
                </a:solidFill>
                <a:latin typeface="Georgia" panose="02040502050405020303" pitchFamily="18" charset="0"/>
                <a:ea typeface="Calibri"/>
                <a:cs typeface="Calibri"/>
              </a:rPr>
              <a:t> </a:t>
            </a:r>
            <a:r>
              <a:rPr lang="en-US" altLang="zh-CN" sz="4000" dirty="0">
                <a:latin typeface="Georgia" panose="02040502050405020303" pitchFamily="18" charset="0"/>
              </a:rPr>
              <a:t>Performance evaluation</a:t>
            </a:r>
            <a:endParaRPr kumimoji="1" lang="zh-CN" altLang="en-US" sz="4000" dirty="0">
              <a:solidFill>
                <a:srgbClr val="000000"/>
              </a:solidFill>
              <a:latin typeface="Georgia" panose="02040502050405020303" pitchFamily="18" charset="0"/>
              <a:ea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C461DF-A27C-442B-9D9A-5FE6527280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272"/>
          <a:stretch/>
        </p:blipFill>
        <p:spPr>
          <a:xfrm>
            <a:off x="158014" y="1439357"/>
            <a:ext cx="11875971" cy="28761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A52074-D6ED-4DC6-B39F-7C050CB10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61" y="4463993"/>
            <a:ext cx="4587638" cy="1988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576E98-9B67-4E7A-876F-07643DFE099F}"/>
              </a:ext>
            </a:extLst>
          </p:cNvPr>
          <p:cNvSpPr txBox="1"/>
          <p:nvPr/>
        </p:nvSpPr>
        <p:spPr>
          <a:xfrm>
            <a:off x="609601" y="4870885"/>
            <a:ext cx="5384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MOON is much more communication-efficient than the other approaches.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6953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E9C88-28EF-4130-BB07-75B9C5CB0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FED28D3-FE25-4DAA-8F77-8D79F37EB761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347984" y="296357"/>
            <a:ext cx="891923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378" tIns="91378" rIns="91378" bIns="91378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152318" algn="l" eaLnBrk="0" fontAlgn="base" hangingPunct="0">
              <a:spcBef>
                <a:spcPts val="525"/>
              </a:spcBef>
              <a:buClr>
                <a:srgbClr val="000000"/>
              </a:buClr>
              <a:buSzPct val="100000"/>
              <a:buFont typeface="Arial"/>
            </a:pPr>
            <a:r>
              <a:rPr kumimoji="1" lang="en-US" altLang="zh-CN" sz="4000" dirty="0">
                <a:solidFill>
                  <a:srgbClr val="000000"/>
                </a:solidFill>
                <a:latin typeface="Georgia" panose="02040502050405020303" pitchFamily="18" charset="0"/>
                <a:ea typeface="Calibri"/>
                <a:cs typeface="Calibri"/>
              </a:rPr>
              <a:t> </a:t>
            </a:r>
            <a:r>
              <a:rPr lang="en-US" altLang="zh-CN" sz="4000" dirty="0">
                <a:latin typeface="Georgia" panose="02040502050405020303" pitchFamily="18" charset="0"/>
              </a:rPr>
              <a:t>Performance evaluation</a:t>
            </a:r>
            <a:endParaRPr kumimoji="1" lang="zh-CN" altLang="en-US" sz="4000" dirty="0">
              <a:solidFill>
                <a:srgbClr val="000000"/>
              </a:solidFill>
              <a:latin typeface="Georgia" panose="02040502050405020303" pitchFamily="18" charset="0"/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171FB-6703-45E7-AE90-74F0D5B11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0" y="1675412"/>
            <a:ext cx="10917981" cy="2797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B95ECD-0FEC-4DA7-9AA7-500DAF1E839E}"/>
              </a:ext>
            </a:extLst>
          </p:cNvPr>
          <p:cNvSpPr txBox="1"/>
          <p:nvPr/>
        </p:nvSpPr>
        <p:spPr>
          <a:xfrm>
            <a:off x="822959" y="5045134"/>
            <a:ext cx="9310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MOON can effectively mitigate the negative effects of the drift by too many local updates.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9881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2185771"/>
            <a:ext cx="9937172" cy="2774849"/>
          </a:xfrm>
        </p:spPr>
        <p:txBody>
          <a:bodyPr>
            <a:noAutofit/>
          </a:bodyPr>
          <a:lstStyle/>
          <a:p>
            <a:pPr fontAlgn="auto">
              <a:spcBef>
                <a:spcPts val="0"/>
              </a:spcBef>
              <a:spcAft>
                <a:spcPts val="1800"/>
              </a:spcAft>
              <a:buClrTx/>
              <a:defRPr/>
            </a:pPr>
            <a:r>
              <a:rPr lang="en-US" altLang="zh-CN" sz="2800" dirty="0">
                <a:solidFill>
                  <a:srgbClr val="C00000"/>
                </a:solidFill>
                <a:latin typeface="Georgia" panose="02040502050405020303" pitchFamily="18" charset="0"/>
                <a:ea typeface="华文新魏" panose="02010800040101010101" pitchFamily="2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Georgia" panose="02040502050405020303" pitchFamily="18" charset="0"/>
                <a:ea typeface="华文新魏" panose="02010800040101010101" pitchFamily="2" charset="-122"/>
              </a:rPr>
              <a:t>Motivation</a:t>
            </a:r>
          </a:p>
          <a:p>
            <a:pPr fontAlgn="auto">
              <a:spcBef>
                <a:spcPts val="0"/>
              </a:spcBef>
              <a:spcAft>
                <a:spcPts val="1800"/>
              </a:spcAft>
              <a:buClrTx/>
              <a:defRPr/>
            </a:pPr>
            <a:r>
              <a:rPr lang="en-US" altLang="zh-CN" dirty="0">
                <a:latin typeface="Georgia" panose="02040502050405020303" pitchFamily="18" charset="0"/>
                <a:ea typeface="华文新魏" panose="02010800040101010101" pitchFamily="2" charset="-122"/>
              </a:rPr>
              <a:t>Model-Contrastive Federated Learning</a:t>
            </a:r>
          </a:p>
          <a:p>
            <a:pPr fontAlgn="auto">
              <a:spcBef>
                <a:spcPts val="0"/>
              </a:spcBef>
              <a:spcAft>
                <a:spcPts val="1800"/>
              </a:spcAft>
              <a:buClrTx/>
              <a:defRPr/>
            </a:pPr>
            <a:r>
              <a:rPr lang="en-US" altLang="zh-CN" dirty="0">
                <a:latin typeface="Georgia" panose="02040502050405020303" pitchFamily="18" charset="0"/>
                <a:ea typeface="华文新魏" panose="02010800040101010101" pitchFamily="2" charset="-122"/>
              </a:rPr>
              <a:t>Experimental Results</a:t>
            </a:r>
          </a:p>
          <a:p>
            <a:pPr fontAlgn="auto">
              <a:spcBef>
                <a:spcPts val="0"/>
              </a:spcBef>
              <a:spcAft>
                <a:spcPts val="1800"/>
              </a:spcAft>
              <a:buClrTx/>
              <a:defRPr/>
            </a:pPr>
            <a:r>
              <a:rPr lang="en-US" altLang="zh-CN" dirty="0">
                <a:latin typeface="Georgia" panose="02040502050405020303" pitchFamily="18" charset="0"/>
                <a:ea typeface="华文新魏" panose="02010800040101010101" pitchFamily="2" charset="-122"/>
              </a:rPr>
              <a:t>Conclusion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marL="152318"/>
            <a:r>
              <a:rPr lang="en-US" altLang="zh-CN" dirty="0">
                <a:latin typeface="Georgia" panose="02040502050405020303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10044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E9C88-28EF-4130-BB07-75B9C5CB0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FED28D3-FE25-4DAA-8F77-8D79F37EB761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347984" y="296357"/>
            <a:ext cx="891923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378" tIns="91378" rIns="91378" bIns="91378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152318" algn="l" eaLnBrk="0" fontAlgn="base" hangingPunct="0">
              <a:spcBef>
                <a:spcPts val="525"/>
              </a:spcBef>
              <a:buClr>
                <a:srgbClr val="000000"/>
              </a:buClr>
              <a:buSzPct val="100000"/>
              <a:buFont typeface="Arial"/>
            </a:pPr>
            <a:r>
              <a:rPr kumimoji="1" lang="en-US" altLang="zh-CN" sz="4000" dirty="0">
                <a:solidFill>
                  <a:srgbClr val="000000"/>
                </a:solidFill>
                <a:latin typeface="Georgia" panose="02040502050405020303" pitchFamily="18" charset="0"/>
                <a:ea typeface="Calibri"/>
                <a:cs typeface="Calibri"/>
              </a:rPr>
              <a:t> </a:t>
            </a:r>
            <a:r>
              <a:rPr lang="en-US" altLang="zh-CN" sz="4000" dirty="0">
                <a:latin typeface="Georgia" panose="02040502050405020303" pitchFamily="18" charset="0"/>
              </a:rPr>
              <a:t>Performance evaluation</a:t>
            </a:r>
            <a:endParaRPr kumimoji="1" lang="zh-CN" altLang="en-US" sz="4000" dirty="0">
              <a:solidFill>
                <a:srgbClr val="000000"/>
              </a:solidFill>
              <a:latin typeface="Georgia" panose="02040502050405020303" pitchFamily="18" charset="0"/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43039-932E-4413-97C9-117A7873D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2" y="2085640"/>
            <a:ext cx="5841679" cy="2532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02C207-E9C7-4284-8A2E-CB9A9867ED40}"/>
              </a:ext>
            </a:extLst>
          </p:cNvPr>
          <p:cNvSpPr txBox="1"/>
          <p:nvPr/>
        </p:nvSpPr>
        <p:spPr>
          <a:xfrm>
            <a:off x="609601" y="1462446"/>
            <a:ext cx="1923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800" dirty="0"/>
              <a:t>Scalability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84647-7A00-42B5-95B8-520DCFBE9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576" y="2400882"/>
            <a:ext cx="5581212" cy="20562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EE4FD9-E4B3-44B7-BBBA-8C2DC82D0638}"/>
              </a:ext>
            </a:extLst>
          </p:cNvPr>
          <p:cNvSpPr txBox="1"/>
          <p:nvPr/>
        </p:nvSpPr>
        <p:spPr>
          <a:xfrm>
            <a:off x="6479628" y="1462446"/>
            <a:ext cx="1923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800" dirty="0"/>
              <a:t>Diversity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76C2E0-9741-4F4E-90E1-EEDFF6CFDADA}"/>
              </a:ext>
            </a:extLst>
          </p:cNvPr>
          <p:cNvSpPr txBox="1"/>
          <p:nvPr/>
        </p:nvSpPr>
        <p:spPr>
          <a:xfrm>
            <a:off x="391586" y="4956978"/>
            <a:ext cx="11417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MOON can outperform the other approaches a lot with more communication rounds.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9772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E9C88-28EF-4130-BB07-75B9C5CB0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FED28D3-FE25-4DAA-8F77-8D79F37EB761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347984" y="296357"/>
            <a:ext cx="891923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378" tIns="91378" rIns="91378" bIns="91378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152318" algn="l" eaLnBrk="0" fontAlgn="base" hangingPunct="0">
              <a:spcBef>
                <a:spcPts val="525"/>
              </a:spcBef>
              <a:buClr>
                <a:srgbClr val="000000"/>
              </a:buClr>
              <a:buSzPct val="100000"/>
              <a:buFont typeface="Arial"/>
            </a:pPr>
            <a:r>
              <a:rPr kumimoji="1" lang="en-US" altLang="zh-CN" sz="4000" dirty="0">
                <a:solidFill>
                  <a:srgbClr val="000000"/>
                </a:solidFill>
                <a:latin typeface="Georgia" panose="02040502050405020303" pitchFamily="18" charset="0"/>
                <a:ea typeface="Calibri"/>
                <a:cs typeface="Calibri"/>
              </a:rPr>
              <a:t> </a:t>
            </a:r>
            <a:r>
              <a:rPr lang="en-US" altLang="zh-CN" sz="4000" dirty="0">
                <a:latin typeface="Georgia" panose="02040502050405020303" pitchFamily="18" charset="0"/>
              </a:rPr>
              <a:t>Performance evaluation</a:t>
            </a:r>
            <a:endParaRPr kumimoji="1" lang="zh-CN" altLang="en-US" sz="4000" dirty="0">
              <a:solidFill>
                <a:srgbClr val="000000"/>
              </a:solidFill>
              <a:latin typeface="Georgia" panose="02040502050405020303" pitchFamily="18" charset="0"/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2F9B28-C31E-4AB8-B604-6582040288AB}"/>
              </a:ext>
            </a:extLst>
          </p:cNvPr>
          <p:cNvSpPr txBox="1"/>
          <p:nvPr/>
        </p:nvSpPr>
        <p:spPr>
          <a:xfrm>
            <a:off x="609601" y="1656469"/>
            <a:ext cx="72327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800" dirty="0"/>
              <a:t>The average training time per 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9770F-A886-40CD-B0DC-B519DC396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816" y="2629304"/>
            <a:ext cx="6690367" cy="216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25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AB13E-A057-4C55-9047-ECDC7DB1E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3DEFF34-3AAD-485C-A9D2-422453CB2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98" y="215365"/>
            <a:ext cx="8229600" cy="1143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78" tIns="91378" rIns="91378" bIns="91378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152318" algn="l" eaLnBrk="0" fontAlgn="base" hangingPunct="0">
              <a:spcBef>
                <a:spcPts val="525"/>
              </a:spcBef>
              <a:buClr>
                <a:srgbClr val="000000"/>
              </a:buClr>
              <a:buSzPct val="100000"/>
              <a:buFont typeface="Arial"/>
            </a:pPr>
            <a:r>
              <a:rPr kumimoji="1" lang="en-US" altLang="zh-CN" sz="4000" kern="0" dirty="0">
                <a:solidFill>
                  <a:srgbClr val="000000"/>
                </a:solidFill>
                <a:latin typeface="Georgia" panose="02040502050405020303" pitchFamily="18" charset="0"/>
                <a:cs typeface="Calibri"/>
              </a:rPr>
              <a:t>Conclusion</a:t>
            </a:r>
            <a:endParaRPr kumimoji="1" lang="zh-CN" altLang="en-US" sz="4000" kern="0" dirty="0">
              <a:solidFill>
                <a:srgbClr val="000000"/>
              </a:solidFill>
              <a:latin typeface="Georgia" panose="02040502050405020303" pitchFamily="18" charset="0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84DC0-8A76-4891-B72E-BD540CE4808F}"/>
              </a:ext>
            </a:extLst>
          </p:cNvPr>
          <p:cNvSpPr txBox="1"/>
          <p:nvPr/>
        </p:nvSpPr>
        <p:spPr>
          <a:xfrm>
            <a:off x="872359" y="1944414"/>
            <a:ext cx="1013226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800" dirty="0"/>
              <a:t>MOON is a simple and effective federated learning framework.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800" dirty="0"/>
              <a:t>MOON addresses the non-IID data issue with the novel design of model-based contrastive learning.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38401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57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E9C88-28EF-4130-BB07-75B9C5CB0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FED28D3-FE25-4DAA-8F77-8D79F37EB761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347984" y="296357"/>
            <a:ext cx="891923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378" tIns="91378" rIns="91378" bIns="91378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152318" algn="l" eaLnBrk="0" fontAlgn="base" hangingPunct="0">
              <a:spcBef>
                <a:spcPts val="525"/>
              </a:spcBef>
              <a:buClr>
                <a:srgbClr val="000000"/>
              </a:buClr>
              <a:buSzPct val="100000"/>
              <a:buFont typeface="Arial"/>
            </a:pPr>
            <a:r>
              <a:rPr kumimoji="1" lang="en-US" altLang="zh-CN" sz="4000" dirty="0">
                <a:solidFill>
                  <a:srgbClr val="000000"/>
                </a:solidFill>
                <a:latin typeface="Georgia" panose="02040502050405020303" pitchFamily="18" charset="0"/>
                <a:ea typeface="Calibri"/>
                <a:cs typeface="Calibri"/>
              </a:rPr>
              <a:t> </a:t>
            </a:r>
            <a:r>
              <a:rPr lang="en-US" altLang="zh-CN" sz="4000" dirty="0">
                <a:latin typeface="Georgia" panose="02040502050405020303" pitchFamily="18" charset="0"/>
              </a:rPr>
              <a:t>Performance evaluation</a:t>
            </a:r>
            <a:endParaRPr kumimoji="1" lang="zh-CN" altLang="en-US" sz="4000" dirty="0">
              <a:solidFill>
                <a:srgbClr val="000000"/>
              </a:solidFill>
              <a:latin typeface="Georgia" panose="02040502050405020303" pitchFamily="18" charset="0"/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1A28A-8663-4D35-8426-2E907713B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98" y="2710552"/>
            <a:ext cx="6646719" cy="2374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2F9B28-C31E-4AB8-B604-6582040288AB}"/>
              </a:ext>
            </a:extLst>
          </p:cNvPr>
          <p:cNvSpPr txBox="1"/>
          <p:nvPr/>
        </p:nvSpPr>
        <p:spPr>
          <a:xfrm>
            <a:off x="609601" y="1656469"/>
            <a:ext cx="72327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800" dirty="0"/>
              <a:t>Selection of different local loss function</a:t>
            </a:r>
          </a:p>
        </p:txBody>
      </p:sp>
    </p:spTree>
    <p:extLst>
      <p:ext uri="{BB962C8B-B14F-4D97-AF65-F5344CB8AC3E}">
        <p14:creationId xmlns:p14="http://schemas.microsoft.com/office/powerpoint/2010/main" val="109840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600" dirty="0">
                <a:latin typeface="Georgia" panose="02040502050405020303" pitchFamily="18" charset="0"/>
              </a:rPr>
              <a:t>Motivation: Federated Learning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843BF6-6040-404C-8539-687994EE1C80}"/>
              </a:ext>
            </a:extLst>
          </p:cNvPr>
          <p:cNvGrpSpPr/>
          <p:nvPr/>
        </p:nvGrpSpPr>
        <p:grpSpPr>
          <a:xfrm>
            <a:off x="6443051" y="4497231"/>
            <a:ext cx="4828831" cy="984885"/>
            <a:chOff x="7006875" y="2981150"/>
            <a:chExt cx="4828831" cy="98488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223789-261A-47A7-98F1-C099AADB5BBC}"/>
                </a:ext>
              </a:extLst>
            </p:cNvPr>
            <p:cNvSpPr txBox="1"/>
            <p:nvPr/>
          </p:nvSpPr>
          <p:spPr>
            <a:xfrm>
              <a:off x="7006875" y="2981150"/>
              <a:ext cx="4828831" cy="984885"/>
            </a:xfrm>
            <a:prstGeom prst="rect">
              <a:avLst/>
            </a:prstGeom>
            <a:ln w="57150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dk1"/>
                  </a:solidFill>
                  <a:latin typeface="Georgia" panose="02040502050405020303" pitchFamily="18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 algn="l">
                <a:spcAft>
                  <a:spcPts val="1200"/>
                </a:spcAft>
              </a:pPr>
              <a:r>
                <a:rPr lang="en-US" altLang="zh-CN" dirty="0"/>
                <a:t>	Data never leaves local devices</a:t>
              </a:r>
            </a:p>
            <a:p>
              <a:pPr algn="l">
                <a:spcAft>
                  <a:spcPts val="1200"/>
                </a:spcAft>
              </a:pPr>
              <a:r>
                <a:rPr lang="en-US" altLang="zh-CN" dirty="0"/>
                <a:t>	Learn on fresh real-world data</a:t>
              </a:r>
              <a:endParaRPr lang="zh-CN" altLang="en-US" dirty="0"/>
            </a:p>
          </p:txBody>
        </p:sp>
        <p:pic>
          <p:nvPicPr>
            <p:cNvPr id="8" name="Picture 2" descr="Pad Lock Icon Images, Stock Photos &amp; Vectors | Shutterstock">
              <a:extLst>
                <a:ext uri="{FF2B5EF4-FFF2-40B4-BE49-F238E27FC236}">
                  <a16:creationId xmlns:a16="http://schemas.microsoft.com/office/drawing/2014/main" id="{0AF3A233-CB08-4D9E-BCA9-806835AF2B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2453" y1="32632" x2="56604" y2="221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26" t="15899" r="10420" b="26062"/>
            <a:stretch/>
          </p:blipFill>
          <p:spPr bwMode="auto">
            <a:xfrm>
              <a:off x="7130236" y="3548207"/>
              <a:ext cx="327332" cy="328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Pad Lock Icon Images, Stock Photos &amp; Vectors | Shutterstock">
              <a:extLst>
                <a:ext uri="{FF2B5EF4-FFF2-40B4-BE49-F238E27FC236}">
                  <a16:creationId xmlns:a16="http://schemas.microsoft.com/office/drawing/2014/main" id="{D08C8575-2EB7-4174-86E1-7C208F7444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2453" y1="32632" x2="56604" y2="221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26" t="15899" r="10420" b="26062"/>
            <a:stretch/>
          </p:blipFill>
          <p:spPr bwMode="auto">
            <a:xfrm>
              <a:off x="7130236" y="3038554"/>
              <a:ext cx="327332" cy="328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ACA3B29-90B7-4044-A0F0-B01FE880AD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4" t="4227" r="12136"/>
          <a:stretch/>
        </p:blipFill>
        <p:spPr>
          <a:xfrm>
            <a:off x="7186045" y="1895285"/>
            <a:ext cx="3162921" cy="213194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9B85BB2-6A8F-42C5-A3FE-F5AECE728DBE}"/>
              </a:ext>
            </a:extLst>
          </p:cNvPr>
          <p:cNvGrpSpPr/>
          <p:nvPr/>
        </p:nvGrpSpPr>
        <p:grpSpPr>
          <a:xfrm>
            <a:off x="609601" y="1235171"/>
            <a:ext cx="4913856" cy="4693820"/>
            <a:chOff x="1240056" y="1396921"/>
            <a:chExt cx="4913856" cy="469382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10623EC-30D7-48B9-AA71-4E22699DD19F}"/>
                </a:ext>
              </a:extLst>
            </p:cNvPr>
            <p:cNvGrpSpPr/>
            <p:nvPr/>
          </p:nvGrpSpPr>
          <p:grpSpPr>
            <a:xfrm>
              <a:off x="1240056" y="1396921"/>
              <a:ext cx="4913856" cy="4693820"/>
              <a:chOff x="1311414" y="1127225"/>
              <a:chExt cx="4913856" cy="469382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4867672-8BF6-4B65-9E88-97418F7EDA99}"/>
                  </a:ext>
                </a:extLst>
              </p:cNvPr>
              <p:cNvGrpSpPr/>
              <p:nvPr/>
            </p:nvGrpSpPr>
            <p:grpSpPr>
              <a:xfrm>
                <a:off x="2544847" y="1127225"/>
                <a:ext cx="2194946" cy="2011646"/>
                <a:chOff x="1497477" y="682190"/>
                <a:chExt cx="2973864" cy="2938605"/>
              </a:xfrm>
            </p:grpSpPr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A08852F1-7034-40C9-993D-85811B56B5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97477" y="682190"/>
                  <a:ext cx="2973864" cy="2938605"/>
                </a:xfrm>
                <a:prstGeom prst="rect">
                  <a:avLst/>
                </a:prstGeom>
              </p:spPr>
            </p:pic>
            <p:pic>
              <p:nvPicPr>
                <p:cNvPr id="41" name="Picture 2" descr="Server Icons - Free Download, PNG and SVG">
                  <a:extLst>
                    <a:ext uri="{FF2B5EF4-FFF2-40B4-BE49-F238E27FC236}">
                      <a16:creationId xmlns:a16="http://schemas.microsoft.com/office/drawing/2014/main" id="{673DBD7B-C7B4-4997-A549-1A32D1F085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4409" y="1235581"/>
                  <a:ext cx="1070604" cy="10706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53B92F-AB0D-44CD-93F5-95924BDD5EE4}"/>
                  </a:ext>
                </a:extLst>
              </p:cNvPr>
              <p:cNvSpPr txBox="1"/>
              <p:nvPr/>
            </p:nvSpPr>
            <p:spPr>
              <a:xfrm>
                <a:off x="2720978" y="2208408"/>
                <a:ext cx="186927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Georgia" panose="02040502050405020303" pitchFamily="18" charset="0"/>
                  </a:rPr>
                  <a:t>FL Server</a:t>
                </a:r>
                <a:endParaRPr lang="zh-CN" altLang="en-US" sz="2400" dirty="0"/>
              </a:p>
            </p:txBody>
          </p:sp>
          <p:pic>
            <p:nvPicPr>
              <p:cNvPr id="18" name="Picture 17" descr="Shape, circle&#10;&#10;Description automatically generated">
                <a:extLst>
                  <a:ext uri="{FF2B5EF4-FFF2-40B4-BE49-F238E27FC236}">
                    <a16:creationId xmlns:a16="http://schemas.microsoft.com/office/drawing/2014/main" id="{6F92F982-E202-4355-A4BF-30618AE984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50000"/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3251"/>
              <a:stretch/>
            </p:blipFill>
            <p:spPr>
              <a:xfrm>
                <a:off x="1564628" y="4103488"/>
                <a:ext cx="418074" cy="226481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661573A-3B2B-4D3F-8908-0F10A675D0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18310"/>
              <a:stretch/>
            </p:blipFill>
            <p:spPr>
              <a:xfrm>
                <a:off x="1311414" y="4386625"/>
                <a:ext cx="978491" cy="743638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4C96841-CF75-474D-A280-E2CB462307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87139" y="4844257"/>
                <a:ext cx="459348" cy="427347"/>
              </a:xfrm>
              <a:prstGeom prst="rect">
                <a:avLst/>
              </a:prstGeom>
            </p:spPr>
          </p:pic>
          <p:pic>
            <p:nvPicPr>
              <p:cNvPr id="21" name="Picture 20" descr="Shape, circle&#10;&#10;Description automatically generated">
                <a:extLst>
                  <a:ext uri="{FF2B5EF4-FFF2-40B4-BE49-F238E27FC236}">
                    <a16:creationId xmlns:a16="http://schemas.microsoft.com/office/drawing/2014/main" id="{EEAF0243-B034-4F15-9EF9-012D2370D8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50000"/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3251"/>
              <a:stretch/>
            </p:blipFill>
            <p:spPr>
              <a:xfrm>
                <a:off x="3330216" y="4144172"/>
                <a:ext cx="418074" cy="226481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F1A8693-40F6-41DD-8A61-CA8580F67D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18310"/>
              <a:stretch/>
            </p:blipFill>
            <p:spPr>
              <a:xfrm>
                <a:off x="3060211" y="4404363"/>
                <a:ext cx="978491" cy="743638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7EB1E3A-D7E3-498D-A714-69D9D794B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35936" y="4861995"/>
                <a:ext cx="459348" cy="427347"/>
              </a:xfrm>
              <a:prstGeom prst="rect">
                <a:avLst/>
              </a:prstGeom>
            </p:spPr>
          </p:pic>
          <p:pic>
            <p:nvPicPr>
              <p:cNvPr id="24" name="Picture 23" descr="Shape, circle&#10;&#10;Description automatically generated">
                <a:extLst>
                  <a:ext uri="{FF2B5EF4-FFF2-40B4-BE49-F238E27FC236}">
                    <a16:creationId xmlns:a16="http://schemas.microsoft.com/office/drawing/2014/main" id="{C3872D22-ECF6-44B9-9757-8DD0206C61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50000"/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3251"/>
              <a:stretch/>
            </p:blipFill>
            <p:spPr>
              <a:xfrm rot="187018">
                <a:off x="5083883" y="3863806"/>
                <a:ext cx="418074" cy="226481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986C30AA-4C64-4A53-88BE-6340AED334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18310"/>
              <a:stretch/>
            </p:blipFill>
            <p:spPr>
              <a:xfrm>
                <a:off x="4816686" y="4140479"/>
                <a:ext cx="978491" cy="743638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F6B3234-6AC2-42D0-934F-CC3A3A3C0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92411" y="4598111"/>
                <a:ext cx="459348" cy="427347"/>
              </a:xfrm>
              <a:prstGeom prst="rect">
                <a:avLst/>
              </a:prstGeom>
            </p:spPr>
          </p:pic>
          <p:cxnSp>
            <p:nvCxnSpPr>
              <p:cNvPr id="27" name="Connector: Elbow 26">
                <a:extLst>
                  <a:ext uri="{FF2B5EF4-FFF2-40B4-BE49-F238E27FC236}">
                    <a16:creationId xmlns:a16="http://schemas.microsoft.com/office/drawing/2014/main" id="{0C0318DB-9587-4077-82B6-1A7DA01263C6}"/>
                  </a:ext>
                </a:extLst>
              </p:cNvPr>
              <p:cNvCxnSpPr>
                <a:cxnSpLocks/>
                <a:stCxn id="18" idx="0"/>
                <a:endCxn id="40" idx="1"/>
              </p:cNvCxnSpPr>
              <p:nvPr/>
            </p:nvCxnSpPr>
            <p:spPr>
              <a:xfrm rot="5400000" flipH="1" flipV="1">
                <a:off x="1174036" y="2732677"/>
                <a:ext cx="1970440" cy="771182"/>
              </a:xfrm>
              <a:prstGeom prst="bentConnector2">
                <a:avLst/>
              </a:prstGeom>
              <a:ln w="38100">
                <a:gradFill flip="none" rotWithShape="1">
                  <a:gsLst>
                    <a:gs pos="59000">
                      <a:schemeClr val="accent1">
                        <a:lumMod val="40000"/>
                        <a:lumOff val="60000"/>
                      </a:schemeClr>
                    </a:gs>
                    <a:gs pos="71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B8B88E25-7E1A-46D8-9306-820303D22EB7}"/>
                  </a:ext>
                </a:extLst>
              </p:cNvPr>
              <p:cNvCxnSpPr>
                <a:cxnSpLocks/>
                <a:stCxn id="24" idx="0"/>
                <a:endCxn id="40" idx="3"/>
              </p:cNvCxnSpPr>
              <p:nvPr/>
            </p:nvCxnSpPr>
            <p:spPr>
              <a:xfrm rot="16200000" flipV="1">
                <a:off x="4153972" y="2718869"/>
                <a:ext cx="1730926" cy="559284"/>
              </a:xfrm>
              <a:prstGeom prst="bentConnector2">
                <a:avLst/>
              </a:prstGeom>
              <a:ln w="38100">
                <a:gradFill flip="none" rotWithShape="1">
                  <a:gsLst>
                    <a:gs pos="59000">
                      <a:schemeClr val="accent1">
                        <a:lumMod val="40000"/>
                        <a:lumOff val="60000"/>
                      </a:schemeClr>
                    </a:gs>
                    <a:gs pos="71000">
                      <a:schemeClr val="accent1">
                        <a:lumMod val="95000"/>
                        <a:lumOff val="5000"/>
                      </a:schemeClr>
                    </a:gs>
                    <a:gs pos="91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DC30560-A18E-41F2-A75B-C863B3CE40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7752" y="2729219"/>
                <a:ext cx="0" cy="1350462"/>
              </a:xfrm>
              <a:prstGeom prst="straightConnector1">
                <a:avLst/>
              </a:prstGeom>
              <a:ln w="38100">
                <a:gradFill flip="none" rotWithShape="1">
                  <a:gsLst>
                    <a:gs pos="47204">
                      <a:srgbClr val="95B3D7"/>
                    </a:gs>
                    <a:gs pos="30000">
                      <a:schemeClr val="accent1">
                        <a:lumMod val="40000"/>
                        <a:lumOff val="60000"/>
                      </a:schemeClr>
                    </a:gs>
                    <a:gs pos="7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prstDash val="sysDash"/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71D0E40E-C7B9-41E6-BDF7-56DD394AF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6922" y="4160144"/>
                <a:ext cx="847595" cy="797312"/>
              </a:xfrm>
              <a:prstGeom prst="rect">
                <a:avLst/>
              </a:prstGeom>
            </p:spPr>
          </p:pic>
          <p:pic>
            <p:nvPicPr>
              <p:cNvPr id="31" name="Picture 28">
                <a:extLst>
                  <a:ext uri="{FF2B5EF4-FFF2-40B4-BE49-F238E27FC236}">
                    <a16:creationId xmlns:a16="http://schemas.microsoft.com/office/drawing/2014/main" id="{3CEE31E6-173F-476A-81CB-C4A567561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77675" y="3520275"/>
                <a:ext cx="847595" cy="797312"/>
              </a:xfrm>
              <a:prstGeom prst="rect">
                <a:avLst/>
              </a:prstGeom>
            </p:spPr>
          </p:pic>
          <p:pic>
            <p:nvPicPr>
              <p:cNvPr id="32" name="Picture 28">
                <a:extLst>
                  <a:ext uri="{FF2B5EF4-FFF2-40B4-BE49-F238E27FC236}">
                    <a16:creationId xmlns:a16="http://schemas.microsoft.com/office/drawing/2014/main" id="{FDBFFCD2-D56F-4DB5-B8EE-3920E634E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42658" y="4079681"/>
                <a:ext cx="847595" cy="797312"/>
              </a:xfrm>
              <a:prstGeom prst="rect">
                <a:avLst/>
              </a:prstGeom>
            </p:spPr>
          </p:pic>
          <p:pic>
            <p:nvPicPr>
              <p:cNvPr id="33" name="Picture 28">
                <a:extLst>
                  <a:ext uri="{FF2B5EF4-FFF2-40B4-BE49-F238E27FC236}">
                    <a16:creationId xmlns:a16="http://schemas.microsoft.com/office/drawing/2014/main" id="{E45951AC-41F8-41C5-AA47-6A3425F5B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73870" y="1891598"/>
                <a:ext cx="481142" cy="452599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2A0797-A31D-44BC-AFB8-E7BADD075BF2}"/>
                  </a:ext>
                </a:extLst>
              </p:cNvPr>
              <p:cNvSpPr txBox="1"/>
              <p:nvPr/>
            </p:nvSpPr>
            <p:spPr>
              <a:xfrm>
                <a:off x="4342284" y="4192690"/>
                <a:ext cx="629023" cy="853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dirty="0"/>
                  <a:t>…</a:t>
                </a:r>
                <a:endParaRPr lang="zh-CN" altLang="en-US" sz="60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8A9012E-A627-4053-83F1-5FEEF7ED3663}"/>
                  </a:ext>
                </a:extLst>
              </p:cNvPr>
              <p:cNvSpPr txBox="1"/>
              <p:nvPr/>
            </p:nvSpPr>
            <p:spPr>
              <a:xfrm>
                <a:off x="2544847" y="4212639"/>
                <a:ext cx="629023" cy="853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0" dirty="0"/>
                  <a:t>…</a:t>
                </a:r>
                <a:endParaRPr lang="zh-CN" altLang="en-US" sz="6000" dirty="0"/>
              </a:p>
            </p:txBody>
          </p:sp>
          <p:sp>
            <p:nvSpPr>
              <p:cNvPr id="36" name="文本框 46">
                <a:extLst>
                  <a:ext uri="{FF2B5EF4-FFF2-40B4-BE49-F238E27FC236}">
                    <a16:creationId xmlns:a16="http://schemas.microsoft.com/office/drawing/2014/main" id="{4AB7296E-864A-44F9-BE20-220F95FB83A3}"/>
                  </a:ext>
                </a:extLst>
              </p:cNvPr>
              <p:cNvSpPr txBox="1"/>
              <p:nvPr/>
            </p:nvSpPr>
            <p:spPr>
              <a:xfrm>
                <a:off x="2207681" y="5390158"/>
                <a:ext cx="2913007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400">
                    <a:latin typeface="Georgia" panose="02040502050405020303" pitchFamily="18" charset="0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200" dirty="0"/>
                  <a:t>FL clients</a:t>
                </a:r>
                <a:endParaRPr lang="zh-CN" altLang="en-US" sz="2200" dirty="0"/>
              </a:p>
            </p:txBody>
          </p:sp>
          <p:cxnSp>
            <p:nvCxnSpPr>
              <p:cNvPr id="37" name="Connector: Elbow 36">
                <a:extLst>
                  <a:ext uri="{FF2B5EF4-FFF2-40B4-BE49-F238E27FC236}">
                    <a16:creationId xmlns:a16="http://schemas.microsoft.com/office/drawing/2014/main" id="{E71D2601-BEA8-4B78-9629-54A4FFC7E73E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V="1">
                <a:off x="1982702" y="2697857"/>
                <a:ext cx="979480" cy="1518872"/>
              </a:xfrm>
              <a:prstGeom prst="bentConnector2">
                <a:avLst/>
              </a:prstGeom>
              <a:ln w="38100">
                <a:gradFill flip="none" rotWithShape="1">
                  <a:gsLst>
                    <a:gs pos="10000">
                      <a:schemeClr val="accent3">
                        <a:lumMod val="40000"/>
                        <a:lumOff val="60000"/>
                      </a:schemeClr>
                    </a:gs>
                    <a:gs pos="61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ysDash"/>
                <a:headEnd type="arrow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07F7A8D2-EEBA-4B62-A369-DD20BCAA5227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rot="10800000">
                <a:off x="4175678" y="2678597"/>
                <a:ext cx="908514" cy="1287085"/>
              </a:xfrm>
              <a:prstGeom prst="bentConnector2">
                <a:avLst/>
              </a:prstGeom>
              <a:ln w="38100">
                <a:gradFill flip="none" rotWithShape="1">
                  <a:gsLst>
                    <a:gs pos="10000">
                      <a:schemeClr val="accent3">
                        <a:lumMod val="40000"/>
                        <a:lumOff val="60000"/>
                      </a:schemeClr>
                    </a:gs>
                    <a:gs pos="61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ysDash"/>
                <a:headEnd type="arrow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87310F7-436F-4DC3-A3A4-611676D82A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64185" y="2774518"/>
                <a:ext cx="0" cy="1385628"/>
              </a:xfrm>
              <a:prstGeom prst="straightConnector1">
                <a:avLst/>
              </a:prstGeom>
              <a:ln w="38100">
                <a:gradFill flip="none" rotWithShape="1">
                  <a:gsLst>
                    <a:gs pos="10000">
                      <a:schemeClr val="accent3">
                        <a:lumMod val="40000"/>
                        <a:lumOff val="60000"/>
                      </a:schemeClr>
                    </a:gs>
                    <a:gs pos="61000">
                      <a:schemeClr val="accent3">
                        <a:lumMod val="95000"/>
                        <a:lumOff val="5000"/>
                      </a:schemeClr>
                    </a:gs>
                    <a:gs pos="100000">
                      <a:schemeClr val="accent3">
                        <a:lumMod val="6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prstDash val="sysDash"/>
                <a:headEnd type="arrow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3" name="Picture 2" descr="Pad Lock Icon Images, Stock Photos &amp; Vectors | Shutterstock">
              <a:extLst>
                <a:ext uri="{FF2B5EF4-FFF2-40B4-BE49-F238E27FC236}">
                  <a16:creationId xmlns:a16="http://schemas.microsoft.com/office/drawing/2014/main" id="{8EF7DA65-2153-4262-B78C-3F2F307376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9811" r="41132">
                          <a14:foregroundMark x1="22264" y1="26316" x2="22264" y2="263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59" t="18750" r="58539" b="24488"/>
            <a:stretch/>
          </p:blipFill>
          <p:spPr bwMode="auto">
            <a:xfrm>
              <a:off x="1933150" y="5312932"/>
              <a:ext cx="220274" cy="275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Pad Lock Icon Images, Stock Photos &amp; Vectors | Shutterstock">
              <a:extLst>
                <a:ext uri="{FF2B5EF4-FFF2-40B4-BE49-F238E27FC236}">
                  <a16:creationId xmlns:a16="http://schemas.microsoft.com/office/drawing/2014/main" id="{571F9BEC-A7D4-43CC-A5DF-6BE4623F40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9811" r="41132">
                          <a14:foregroundMark x1="22264" y1="26316" x2="22264" y2="263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59" t="18750" r="58539" b="24488"/>
            <a:stretch/>
          </p:blipFill>
          <p:spPr bwMode="auto">
            <a:xfrm>
              <a:off x="3696466" y="5332685"/>
              <a:ext cx="220274" cy="275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Pad Lock Icon Images, Stock Photos &amp; Vectors | Shutterstock">
              <a:extLst>
                <a:ext uri="{FF2B5EF4-FFF2-40B4-BE49-F238E27FC236}">
                  <a16:creationId xmlns:a16="http://schemas.microsoft.com/office/drawing/2014/main" id="{2F62258B-B63C-4902-8AD7-1DB78DF4B4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9811" r="41132">
                          <a14:foregroundMark x1="22264" y1="26316" x2="22264" y2="263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59" t="18750" r="58539" b="24488"/>
            <a:stretch/>
          </p:blipFill>
          <p:spPr bwMode="auto">
            <a:xfrm>
              <a:off x="5496359" y="5076230"/>
              <a:ext cx="220274" cy="275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947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600" dirty="0">
                <a:latin typeface="Georgia" panose="02040502050405020303" pitchFamily="18" charset="0"/>
              </a:rPr>
              <a:t>Heterogeneity in FL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6F7DB8-1CCF-4A85-AB1D-B3167FFE55B4}"/>
              </a:ext>
            </a:extLst>
          </p:cNvPr>
          <p:cNvGrpSpPr/>
          <p:nvPr/>
        </p:nvGrpSpPr>
        <p:grpSpPr>
          <a:xfrm>
            <a:off x="407676" y="1605378"/>
            <a:ext cx="5195265" cy="4386095"/>
            <a:chOff x="0" y="1592830"/>
            <a:chExt cx="5542156" cy="47635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009393-8321-4350-87C9-A9D539485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5732"/>
            <a:stretch/>
          </p:blipFill>
          <p:spPr>
            <a:xfrm>
              <a:off x="0" y="1592830"/>
              <a:ext cx="5397190" cy="476352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BADA83-F039-4447-AA48-5EFD421EF512}"/>
                </a:ext>
              </a:extLst>
            </p:cNvPr>
            <p:cNvSpPr/>
            <p:nvPr/>
          </p:nvSpPr>
          <p:spPr>
            <a:xfrm>
              <a:off x="4716966" y="6055112"/>
              <a:ext cx="825190" cy="30123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44ECDB-7AD3-4DAC-BB31-C650A28226F2}"/>
              </a:ext>
            </a:extLst>
          </p:cNvPr>
          <p:cNvGrpSpPr/>
          <p:nvPr/>
        </p:nvGrpSpPr>
        <p:grpSpPr>
          <a:xfrm>
            <a:off x="5467049" y="1605378"/>
            <a:ext cx="6484981" cy="4589807"/>
            <a:chOff x="8278271" y="1592830"/>
            <a:chExt cx="6734025" cy="47954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A179BD-CBF1-4DC3-A38E-81E5DA032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956"/>
            <a:stretch/>
          </p:blipFill>
          <p:spPr>
            <a:xfrm>
              <a:off x="8423237" y="1592830"/>
              <a:ext cx="6589059" cy="476352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435A81-0469-4BD9-8B20-5C952F444E58}"/>
                </a:ext>
              </a:extLst>
            </p:cNvPr>
            <p:cNvSpPr/>
            <p:nvPr/>
          </p:nvSpPr>
          <p:spPr>
            <a:xfrm>
              <a:off x="8278271" y="6087055"/>
              <a:ext cx="1855169" cy="30123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99874A-6D4A-477B-BFB4-15DDBB92A8E4}"/>
              </a:ext>
            </a:extLst>
          </p:cNvPr>
          <p:cNvSpPr txBox="1"/>
          <p:nvPr/>
        </p:nvSpPr>
        <p:spPr>
          <a:xfrm>
            <a:off x="2755473" y="6194017"/>
            <a:ext cx="63771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kern="0" dirty="0">
                <a:latin typeface="Georgia" panose="02040502050405020303" pitchFamily="18" charset="0"/>
              </a:rPr>
              <a:t>Figure from “Learning in Heterogeneous Networks: Optimization and Fairness”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6160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600" dirty="0">
                <a:latin typeface="Georgia" panose="02040502050405020303" pitchFamily="18" charset="0"/>
              </a:rPr>
              <a:t>Tackling Non-IID Data 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7049D-7FDA-4135-A10C-A0E39304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5" y="1398924"/>
            <a:ext cx="5267207" cy="46134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220A0B-5CB5-45C0-8BFE-1D87EF3963F1}"/>
              </a:ext>
            </a:extLst>
          </p:cNvPr>
          <p:cNvSpPr txBox="1"/>
          <p:nvPr/>
        </p:nvSpPr>
        <p:spPr>
          <a:xfrm>
            <a:off x="5299198" y="1313882"/>
            <a:ext cx="3063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Local update stage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740EF-6AF3-47C2-87CA-5204569902B1}"/>
              </a:ext>
            </a:extLst>
          </p:cNvPr>
          <p:cNvSpPr txBox="1"/>
          <p:nvPr/>
        </p:nvSpPr>
        <p:spPr>
          <a:xfrm>
            <a:off x="5299343" y="4237750"/>
            <a:ext cx="28026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spcAft>
                <a:spcPts val="2400"/>
              </a:spcAft>
              <a:buFont typeface="Arial" panose="020B0604020202020204" pitchFamily="34" charset="0"/>
              <a:buChar char="•"/>
              <a:defRPr sz="2400"/>
            </a:lvl1pPr>
          </a:lstStyle>
          <a:p>
            <a:r>
              <a:rPr lang="en-US" altLang="zh-CN" dirty="0"/>
              <a:t>Aggregation stage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A4271-F2F8-4616-AD60-649F48CA61BC}"/>
              </a:ext>
            </a:extLst>
          </p:cNvPr>
          <p:cNvSpPr txBox="1"/>
          <p:nvPr/>
        </p:nvSpPr>
        <p:spPr>
          <a:xfrm>
            <a:off x="8102029" y="1360048"/>
            <a:ext cx="420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2400"/>
              </a:spcAft>
              <a:buFont typeface="+mj-ea"/>
              <a:buAutoNum type="circleNumDbPlain" startAt="2"/>
            </a:pPr>
            <a:r>
              <a:rPr lang="en-US" altLang="zh-CN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0B2CED-8F2C-44A1-B818-6FBC7E1EA4A9}"/>
              </a:ext>
            </a:extLst>
          </p:cNvPr>
          <p:cNvSpPr txBox="1"/>
          <p:nvPr/>
        </p:nvSpPr>
        <p:spPr>
          <a:xfrm>
            <a:off x="8124514" y="4294671"/>
            <a:ext cx="420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2400"/>
              </a:spcAft>
              <a:buFont typeface="+mj-ea"/>
              <a:buAutoNum type="circleNumDbPlain" startAt="4"/>
            </a:pPr>
            <a:r>
              <a:rPr lang="en-US" altLang="zh-CN" dirty="0"/>
              <a:t> </a:t>
            </a:r>
            <a:endParaRPr lang="en-US" altLang="zh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560766-E568-4F5D-92AE-D2F99C164872}"/>
                  </a:ext>
                </a:extLst>
              </p:cNvPr>
              <p:cNvSpPr txBox="1"/>
              <p:nvPr/>
            </p:nvSpPr>
            <p:spPr>
              <a:xfrm>
                <a:off x="5874275" y="1776342"/>
                <a:ext cx="534698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/>
                  <a:t>FedProx: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directly limits the local updates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/>
                  <a:t>-norm distance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560766-E568-4F5D-92AE-D2F99C164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75" y="1776342"/>
                <a:ext cx="5346988" cy="707886"/>
              </a:xfrm>
              <a:prstGeom prst="rect">
                <a:avLst/>
              </a:prstGeom>
              <a:blipFill>
                <a:blip r:embed="rId4"/>
                <a:stretch>
                  <a:fillRect l="-1254" t="-4274" b="-136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E8B6B47-E1A6-4B51-8AFA-3B130C963B8A}"/>
              </a:ext>
            </a:extLst>
          </p:cNvPr>
          <p:cNvSpPr txBox="1"/>
          <p:nvPr/>
        </p:nvSpPr>
        <p:spPr>
          <a:xfrm>
            <a:off x="5874274" y="2454364"/>
            <a:ext cx="52002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SCAFFOLD: corrects the local updates via variance reduction</a:t>
            </a:r>
            <a:endParaRPr lang="zh-CN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99A101-3C98-4A29-8708-7C4B028F2B05}"/>
              </a:ext>
            </a:extLst>
          </p:cNvPr>
          <p:cNvSpPr txBox="1"/>
          <p:nvPr/>
        </p:nvSpPr>
        <p:spPr>
          <a:xfrm>
            <a:off x="6231624" y="3353630"/>
            <a:ext cx="5200284" cy="646331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Those studies have little or even no advantage over </a:t>
            </a:r>
            <a:r>
              <a:rPr lang="en-US" altLang="zh-CN" dirty="0" err="1"/>
              <a:t>FedAvg</a:t>
            </a:r>
            <a:r>
              <a:rPr lang="en-US" altLang="zh-CN" dirty="0"/>
              <a:t> when deep models are used for training. </a:t>
            </a:r>
            <a:endParaRPr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58B785-6E7A-4208-92C4-F3375B864421}"/>
              </a:ext>
            </a:extLst>
          </p:cNvPr>
          <p:cNvSpPr txBox="1"/>
          <p:nvPr/>
        </p:nvSpPr>
        <p:spPr>
          <a:xfrm>
            <a:off x="5874273" y="4672011"/>
            <a:ext cx="52002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 err="1"/>
              <a:t>FedMA</a:t>
            </a:r>
            <a:r>
              <a:rPr lang="en-US" altLang="zh-CN" sz="2000" dirty="0"/>
              <a:t>: match and average weights in a layer-wise manner.</a:t>
            </a:r>
            <a:endParaRPr lang="zh-CN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FA2D6E-F28B-4C47-9BBB-A51F73E0B890}"/>
              </a:ext>
            </a:extLst>
          </p:cNvPr>
          <p:cNvSpPr txBox="1"/>
          <p:nvPr/>
        </p:nvSpPr>
        <p:spPr>
          <a:xfrm>
            <a:off x="5874275" y="5363415"/>
            <a:ext cx="61435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 err="1"/>
              <a:t>FedAvgM</a:t>
            </a:r>
            <a:r>
              <a:rPr lang="en-US" altLang="zh-CN" sz="2000" dirty="0"/>
              <a:t>: applies momentum for global model updates</a:t>
            </a:r>
            <a:endParaRPr lang="zh-CN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7DE2DD-3CF7-479E-8331-17D9BF1302A6}"/>
              </a:ext>
            </a:extLst>
          </p:cNvPr>
          <p:cNvSpPr txBox="1"/>
          <p:nvPr/>
        </p:nvSpPr>
        <p:spPr>
          <a:xfrm>
            <a:off x="5874275" y="5783940"/>
            <a:ext cx="61435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 err="1"/>
              <a:t>FedNova</a:t>
            </a:r>
            <a:r>
              <a:rPr lang="en-US" altLang="zh-CN" sz="2000" dirty="0"/>
              <a:t>: normalizes the local updates before averaging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3950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5" grpId="0"/>
      <p:bldP spid="17" grpId="0" animBg="1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600" kern="0" dirty="0">
                <a:latin typeface="Georgia" panose="02040502050405020303" pitchFamily="18" charset="0"/>
              </a:rPr>
              <a:t>Contribution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id="{14CEEE31-9A10-42C0-B527-81F401E69765}"/>
              </a:ext>
            </a:extLst>
          </p:cNvPr>
          <p:cNvSpPr txBox="1"/>
          <p:nvPr/>
        </p:nvSpPr>
        <p:spPr>
          <a:xfrm>
            <a:off x="557599" y="2138323"/>
            <a:ext cx="1106658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altLang="zh-CN" sz="2800" dirty="0"/>
              <a:t>Address the non-IID issue from a novel perspective,</a:t>
            </a:r>
            <a:r>
              <a:rPr lang="zh-CN" altLang="en-US" sz="2800" dirty="0"/>
              <a:t> </a:t>
            </a:r>
            <a:r>
              <a:rPr lang="en-US" altLang="zh-CN" sz="2800" dirty="0"/>
              <a:t>i.e.,</a:t>
            </a:r>
            <a:r>
              <a:rPr lang="zh-CN" altLang="en-US" sz="2800" dirty="0"/>
              <a:t> </a:t>
            </a:r>
            <a:r>
              <a:rPr lang="en-US" altLang="zh-CN" sz="2800" dirty="0"/>
              <a:t>model</a:t>
            </a:r>
            <a:r>
              <a:rPr lang="zh-CN" altLang="en-US" sz="2800" dirty="0"/>
              <a:t> </a:t>
            </a:r>
            <a:r>
              <a:rPr lang="en-US" altLang="zh-CN" sz="2800" dirty="0"/>
              <a:t>representation in the local update stage 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altLang="zh-CN" sz="2800" dirty="0"/>
              <a:t>Propose model-contrastive learning (MOON), which conducts contrastive learning in model-level by comparing the representations learned by different models.</a:t>
            </a:r>
          </a:p>
        </p:txBody>
      </p:sp>
    </p:spTree>
    <p:extLst>
      <p:ext uri="{BB962C8B-B14F-4D97-AF65-F5344CB8AC3E}">
        <p14:creationId xmlns:p14="http://schemas.microsoft.com/office/powerpoint/2010/main" val="1975817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pPr marL="152318"/>
            <a:r>
              <a:rPr lang="en-US" altLang="zh-CN" dirty="0">
                <a:latin typeface="Georgia" panose="02040502050405020303" pitchFamily="18" charset="0"/>
              </a:rPr>
              <a:t>Outline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B530B3-DF77-43D9-9FAB-DCA3E5F1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34" y="1648561"/>
            <a:ext cx="9937172" cy="2715057"/>
          </a:xfrm>
        </p:spPr>
        <p:txBody>
          <a:bodyPr>
            <a:noAutofit/>
          </a:bodyPr>
          <a:lstStyle/>
          <a:p>
            <a:pPr fontAlgn="auto">
              <a:spcBef>
                <a:spcPts val="0"/>
              </a:spcBef>
              <a:spcAft>
                <a:spcPts val="1800"/>
              </a:spcAft>
              <a:buClrTx/>
              <a:defRPr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  <a:ea typeface="华文新魏" panose="02010800040101010101" pitchFamily="2" charset="-122"/>
              </a:rPr>
              <a:t>Motivation</a:t>
            </a:r>
          </a:p>
          <a:p>
            <a:pPr fontAlgn="auto">
              <a:spcBef>
                <a:spcPts val="0"/>
              </a:spcBef>
              <a:spcAft>
                <a:spcPts val="1800"/>
              </a:spcAft>
              <a:buClrTx/>
              <a:defRPr/>
            </a:pPr>
            <a:r>
              <a:rPr lang="en-US" altLang="zh-CN" dirty="0">
                <a:solidFill>
                  <a:srgbClr val="FF0000"/>
                </a:solidFill>
                <a:latin typeface="Georgia" panose="02040502050405020303" pitchFamily="18" charset="0"/>
                <a:ea typeface="华文新魏" panose="02010800040101010101" pitchFamily="2" charset="-122"/>
              </a:rPr>
              <a:t>Model-Contrastive Federated Learning</a:t>
            </a:r>
          </a:p>
          <a:p>
            <a:pPr fontAlgn="auto">
              <a:spcBef>
                <a:spcPts val="0"/>
              </a:spcBef>
              <a:spcAft>
                <a:spcPts val="1800"/>
              </a:spcAft>
              <a:buClrTx/>
              <a:defRPr/>
            </a:pPr>
            <a:r>
              <a:rPr lang="en-US" altLang="zh-CN" dirty="0">
                <a:latin typeface="Georgia" panose="02040502050405020303" pitchFamily="18" charset="0"/>
                <a:ea typeface="华文新魏" panose="02010800040101010101" pitchFamily="2" charset="-122"/>
              </a:rPr>
              <a:t>Experimental Results</a:t>
            </a:r>
          </a:p>
          <a:p>
            <a:pPr fontAlgn="auto">
              <a:spcBef>
                <a:spcPts val="0"/>
              </a:spcBef>
              <a:spcAft>
                <a:spcPts val="1800"/>
              </a:spcAft>
              <a:buClrTx/>
              <a:defRPr/>
            </a:pPr>
            <a:r>
              <a:rPr lang="en-US" altLang="zh-CN" dirty="0">
                <a:latin typeface="Georgia" panose="02040502050405020303" pitchFamily="18" charset="0"/>
                <a:ea typeface="华文新魏" panose="02010800040101010101" pitchFamily="2" charset="-122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83545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96B8-F879-4607-8AF7-0982F6C4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209149"/>
            <a:ext cx="10972800" cy="1143000"/>
          </a:xfrm>
        </p:spPr>
        <p:txBody>
          <a:bodyPr>
            <a:normAutofit/>
          </a:bodyPr>
          <a:lstStyle/>
          <a:p>
            <a:pPr marL="152318" algn="l"/>
            <a:r>
              <a:rPr lang="en-US" altLang="zh-CN" sz="4000" kern="0" dirty="0">
                <a:latin typeface="Georgia" panose="02040502050405020303" pitchFamily="18" charset="0"/>
              </a:rPr>
              <a:t>Model-Contrastive Federated Learning</a:t>
            </a:r>
            <a:endParaRPr lang="zh-CN" altLang="en-US" sz="4000" kern="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C5A83-E426-4C47-BCA5-045B2062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4D11A-4355-4DF4-80D7-7287EDDA8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1" b="51111"/>
          <a:stretch/>
        </p:blipFill>
        <p:spPr>
          <a:xfrm>
            <a:off x="850384" y="2079760"/>
            <a:ext cx="3014240" cy="1480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675565-9645-4286-810B-925D5DFCC7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29" b="3126"/>
          <a:stretch/>
        </p:blipFill>
        <p:spPr>
          <a:xfrm>
            <a:off x="850384" y="3849765"/>
            <a:ext cx="3013197" cy="14025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2D99E7-92CA-4804-833C-C3CAC66AC018}"/>
              </a:ext>
            </a:extLst>
          </p:cNvPr>
          <p:cNvSpPr txBox="1"/>
          <p:nvPr/>
        </p:nvSpPr>
        <p:spPr>
          <a:xfrm>
            <a:off x="609601" y="1487178"/>
            <a:ext cx="6101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0" dirty="0">
                <a:latin typeface="Georgia" panose="02040502050405020303" pitchFamily="18" charset="0"/>
              </a:rPr>
              <a:t>Contrastive learning –</a:t>
            </a:r>
            <a:r>
              <a:rPr lang="en-US" altLang="zh-CN" sz="2400" kern="0" dirty="0" err="1">
                <a:latin typeface="Georgia" panose="02040502050405020303" pitchFamily="18" charset="0"/>
              </a:rPr>
              <a:t>SimCLR</a:t>
            </a:r>
            <a:r>
              <a:rPr lang="en-US" altLang="zh-CN" sz="2400" kern="0" dirty="0">
                <a:latin typeface="Georgia" panose="02040502050405020303" pitchFamily="18" charset="0"/>
              </a:rPr>
              <a:t> [1]</a:t>
            </a:r>
            <a:endParaRPr lang="zh-CN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4280DF-11B7-4A32-959E-9F7BA98E89ED}"/>
              </a:ext>
            </a:extLst>
          </p:cNvPr>
          <p:cNvSpPr txBox="1"/>
          <p:nvPr/>
        </p:nvSpPr>
        <p:spPr>
          <a:xfrm>
            <a:off x="2755473" y="6133192"/>
            <a:ext cx="63771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kern="0" dirty="0">
                <a:latin typeface="Georgia" panose="02040502050405020303" pitchFamily="18" charset="0"/>
              </a:rPr>
              <a:t>[1] </a:t>
            </a:r>
            <a:r>
              <a:rPr lang="en-US" altLang="zh-CN" sz="1200" dirty="0"/>
              <a:t>T. Chen, et al. A simple framework for contrastive learning of visual representations. ICML 2020</a:t>
            </a:r>
            <a:endParaRPr lang="zh-CN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384CB-D0C4-4AD4-BD51-B86560547F8A}"/>
              </a:ext>
            </a:extLst>
          </p:cNvPr>
          <p:cNvSpPr txBox="1"/>
          <p:nvPr/>
        </p:nvSpPr>
        <p:spPr>
          <a:xfrm>
            <a:off x="4190926" y="2444161"/>
            <a:ext cx="1287346" cy="830997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Positive sample </a:t>
            </a:r>
            <a:endParaRPr lang="zh-CN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6402F5-D1E2-47E4-B3B6-4A317385AD9D}"/>
              </a:ext>
            </a:extLst>
          </p:cNvPr>
          <p:cNvSpPr txBox="1"/>
          <p:nvPr/>
        </p:nvSpPr>
        <p:spPr>
          <a:xfrm>
            <a:off x="4190926" y="4165975"/>
            <a:ext cx="1279880" cy="830997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Negative sample</a:t>
            </a:r>
            <a:endParaRPr lang="zh-CN" alt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6CCEF7-1C63-4A8B-AB3B-45CD9B9EE7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429"/>
          <a:stretch/>
        </p:blipFill>
        <p:spPr>
          <a:xfrm>
            <a:off x="7210579" y="1812820"/>
            <a:ext cx="3210651" cy="34720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84088D-9D6B-40CB-8DFD-AB2AF3ED4459}"/>
              </a:ext>
            </a:extLst>
          </p:cNvPr>
          <p:cNvSpPr txBox="1"/>
          <p:nvPr/>
        </p:nvSpPr>
        <p:spPr>
          <a:xfrm>
            <a:off x="9388868" y="4460479"/>
            <a:ext cx="1466582" cy="369332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Data sample</a:t>
            </a:r>
            <a:endParaRPr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46D71F-ABAC-4032-9BA1-C388BFDA4B10}"/>
              </a:ext>
            </a:extLst>
          </p:cNvPr>
          <p:cNvSpPr txBox="1"/>
          <p:nvPr/>
        </p:nvSpPr>
        <p:spPr>
          <a:xfrm>
            <a:off x="609601" y="5590347"/>
            <a:ext cx="106092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Here x denotes an image, w denotes a model, and R denotes the function to compute representation. </a:t>
            </a:r>
            <a:endParaRPr lang="zh-CN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C50BCB-2C34-44C0-93E0-E160141AF7CE}"/>
              </a:ext>
            </a:extLst>
          </p:cNvPr>
          <p:cNvSpPr txBox="1"/>
          <p:nvPr/>
        </p:nvSpPr>
        <p:spPr>
          <a:xfrm>
            <a:off x="850384" y="5235585"/>
            <a:ext cx="28098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kern="0" dirty="0">
                <a:latin typeface="Georgia" panose="02040502050405020303" pitchFamily="18" charset="0"/>
              </a:rPr>
              <a:t>Figure from “Contrastive Loss Explained”</a:t>
            </a:r>
            <a:endParaRPr lang="zh-CN" altLang="en-US" sz="10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3AE9E77-3777-4BFE-B3F4-1FC82E87F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1" r="80028" b="78572"/>
          <a:stretch/>
        </p:blipFill>
        <p:spPr>
          <a:xfrm>
            <a:off x="850384" y="3885260"/>
            <a:ext cx="602005" cy="6135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E51842-AC0A-46A5-9592-0CEEBE88E30F}"/>
              </a:ext>
            </a:extLst>
          </p:cNvPr>
          <p:cNvSpPr txBox="1"/>
          <p:nvPr/>
        </p:nvSpPr>
        <p:spPr>
          <a:xfrm>
            <a:off x="7210579" y="1344475"/>
            <a:ext cx="3037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unsupervised learning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8728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96B8-F879-4607-8AF7-0982F6C4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209149"/>
            <a:ext cx="10972800" cy="1143000"/>
          </a:xfrm>
        </p:spPr>
        <p:txBody>
          <a:bodyPr>
            <a:normAutofit/>
          </a:bodyPr>
          <a:lstStyle/>
          <a:p>
            <a:pPr marL="152318" algn="l"/>
            <a:r>
              <a:rPr lang="en-US" altLang="zh-CN" sz="4000" kern="0" dirty="0">
                <a:latin typeface="Georgia" panose="02040502050405020303" pitchFamily="18" charset="0"/>
              </a:rPr>
              <a:t>Model-Contrastive Federated Learning</a:t>
            </a:r>
            <a:endParaRPr lang="zh-CN" altLang="en-US" sz="4000" kern="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C5A83-E426-4C47-BCA5-045B2062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1C20D1-7544-44CD-87DF-855244E791F5}"/>
              </a:ext>
            </a:extLst>
          </p:cNvPr>
          <p:cNvSpPr txBox="1"/>
          <p:nvPr/>
        </p:nvSpPr>
        <p:spPr>
          <a:xfrm>
            <a:off x="498113" y="1564594"/>
            <a:ext cx="106008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Observation</a:t>
            </a:r>
            <a:r>
              <a:rPr lang="en-US" altLang="zh-CN" sz="2400" dirty="0"/>
              <a:t>: the global model trained on a </a:t>
            </a:r>
            <a:r>
              <a:rPr lang="en-US" altLang="zh-CN" sz="2400" i="1" dirty="0">
                <a:solidFill>
                  <a:srgbClr val="00B050"/>
                </a:solidFill>
              </a:rPr>
              <a:t>whole dataset </a:t>
            </a:r>
            <a:r>
              <a:rPr lang="en-US" altLang="zh-CN" sz="2400" dirty="0"/>
              <a:t>is able to learn a better representation than the local model trained on a </a:t>
            </a:r>
            <a:r>
              <a:rPr lang="en-US" altLang="zh-CN" sz="2400" i="1" dirty="0">
                <a:solidFill>
                  <a:srgbClr val="C00000"/>
                </a:solidFill>
              </a:rPr>
              <a:t>skewed subset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0CF9A-A8F4-4863-9C9B-26E35CB67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" t="9678" r="50998" b="6758"/>
          <a:stretch/>
        </p:blipFill>
        <p:spPr>
          <a:xfrm>
            <a:off x="2000833" y="2497434"/>
            <a:ext cx="3359443" cy="29061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39EC28-C496-49B0-B823-6EC6CFC9AA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887"/>
          <a:stretch/>
        </p:blipFill>
        <p:spPr>
          <a:xfrm>
            <a:off x="2393934" y="5734826"/>
            <a:ext cx="7133896" cy="3980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3CD451-1A53-4878-8912-2076145B50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7" t="9678" r="3548" b="6758"/>
          <a:stretch/>
        </p:blipFill>
        <p:spPr>
          <a:xfrm>
            <a:off x="6090891" y="2527804"/>
            <a:ext cx="3532175" cy="29061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06598D-7D11-4841-93C5-B034933AC63C}"/>
              </a:ext>
            </a:extLst>
          </p:cNvPr>
          <p:cNvSpPr txBox="1"/>
          <p:nvPr/>
        </p:nvSpPr>
        <p:spPr>
          <a:xfrm>
            <a:off x="9246475" y="5142044"/>
            <a:ext cx="2550261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cannot be distinguished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340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16270</TotalTime>
  <Words>642</Words>
  <Application>Microsoft Office PowerPoint</Application>
  <PresentationFormat>Widescreen</PresentationFormat>
  <Paragraphs>145</Paragraphs>
  <Slides>24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-apple-system</vt:lpstr>
      <vt:lpstr>Arial</vt:lpstr>
      <vt:lpstr>Calibri</vt:lpstr>
      <vt:lpstr>Cambria Math</vt:lpstr>
      <vt:lpstr>Georgia</vt:lpstr>
      <vt:lpstr>Office Theme</vt:lpstr>
      <vt:lpstr>Model-Contrastive Federated Learning</vt:lpstr>
      <vt:lpstr>Outline</vt:lpstr>
      <vt:lpstr>Motivation: Federated Learning</vt:lpstr>
      <vt:lpstr>Heterogeneity in FL</vt:lpstr>
      <vt:lpstr>Tackling Non-IID Data </vt:lpstr>
      <vt:lpstr>Contribution</vt:lpstr>
      <vt:lpstr>Outline</vt:lpstr>
      <vt:lpstr>Model-Contrastive Federated Learning</vt:lpstr>
      <vt:lpstr>Model-Contrastive Federated Learning</vt:lpstr>
      <vt:lpstr>Model-Contrastive Federated Learning</vt:lpstr>
      <vt:lpstr>Model-Contrastive Federated Learning</vt:lpstr>
      <vt:lpstr>Model-Contrastive Federated Learning</vt:lpstr>
      <vt:lpstr>Model-Contrastive Federated Learning</vt:lpstr>
      <vt:lpstr>Model-Contrastive Federated Learning</vt:lpstr>
      <vt:lpstr>Outline</vt:lpstr>
      <vt:lpstr>Experiment Setup</vt:lpstr>
      <vt:lpstr>Performance evaluation</vt:lpstr>
      <vt:lpstr> Performance evaluation</vt:lpstr>
      <vt:lpstr> Performance evaluation</vt:lpstr>
      <vt:lpstr> Performance evaluation</vt:lpstr>
      <vt:lpstr> Performance evaluation</vt:lpstr>
      <vt:lpstr>Conclusion</vt:lpstr>
      <vt:lpstr>PowerPoint Presentation</vt:lpstr>
      <vt:lpstr> Performance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dc:creator>Default</dc:creator>
  <cp:lastModifiedBy>hilic</cp:lastModifiedBy>
  <cp:revision>356</cp:revision>
  <dcterms:created xsi:type="dcterms:W3CDTF">2014-03-25T18:01:38Z</dcterms:created>
  <dcterms:modified xsi:type="dcterms:W3CDTF">2022-01-27T03:23:38Z</dcterms:modified>
</cp:coreProperties>
</file>